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wdp" ContentType="image/vnd.ms-photo"/>
  <Default Extension="emf" ContentType="image/x-em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205400" cy="32405638"/>
  <p:notesSz cx="6858000" cy="9144000"/>
  <p:defaultTextStyle>
    <a:defPPr>
      <a:defRPr lang="en-US"/>
    </a:defPPr>
    <a:lvl1pPr marL="0" algn="l" defTabSz="21602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1pPr>
    <a:lvl2pPr marL="2160270" algn="l" defTabSz="21602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2pPr>
    <a:lvl3pPr marL="4320540" algn="l" defTabSz="21602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3pPr>
    <a:lvl4pPr marL="6480810" algn="l" defTabSz="21602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4pPr>
    <a:lvl5pPr marL="8641080" algn="l" defTabSz="21602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5pPr>
    <a:lvl6pPr marL="10801350" algn="l" defTabSz="21602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6pPr>
    <a:lvl7pPr marL="12961620" algn="l" defTabSz="21602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7pPr>
    <a:lvl8pPr marL="15121890" algn="l" defTabSz="21602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8pPr>
    <a:lvl9pPr marL="17282160" algn="l" defTabSz="216027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07">
          <p15:clr>
            <a:srgbClr val="A4A3A4"/>
          </p15:clr>
        </p15:guide>
        <p15:guide id="2" pos="13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4080"/>
    <a:srgbClr val="0000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4991" autoAdjust="0"/>
  </p:normalViewPr>
  <p:slideViewPr>
    <p:cSldViewPr snapToGrid="0" snapToObjects="1">
      <p:cViewPr>
        <p:scale>
          <a:sx n="20" d="100"/>
          <a:sy n="20" d="100"/>
        </p:scale>
        <p:origin x="1248" y="136"/>
      </p:cViewPr>
      <p:guideLst>
        <p:guide orient="horz" pos="10207"/>
        <p:guide pos="1360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localhost/Users/TiffanyWang/Desktop/Workbook3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localhost/Users/TiffanyWang/Desktop/Workbook3.xlsx" TargetMode="External"/><Relationship Id="rId2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CA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Pt>
            <c:idx val="3"/>
            <c:invertIfNegative val="0"/>
            <c:bubble3D val="0"/>
          </c:dPt>
          <c:dPt>
            <c:idx val="4"/>
            <c:invertIfNegative val="0"/>
            <c:bubble3D val="0"/>
          </c:dPt>
          <c:dPt>
            <c:idx val="5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Sheet1!$A$1:$A$6</c:f>
              <c:strCache>
                <c:ptCount val="6"/>
                <c:pt idx="0">
                  <c:v>Holt, Garret</c:v>
                </c:pt>
                <c:pt idx="1">
                  <c:v>Hong, Sung</c:v>
                </c:pt>
                <c:pt idx="2">
                  <c:v>Rabanni, Nawras</c:v>
                </c:pt>
                <c:pt idx="3">
                  <c:v>Rodin, Matthew</c:v>
                </c:pt>
                <c:pt idx="4">
                  <c:v>Wang, Tiffany</c:v>
                </c:pt>
                <c:pt idx="5">
                  <c:v>Yang, Troy</c:v>
                </c:pt>
              </c:strCache>
            </c:strRef>
          </c:cat>
          <c:val>
            <c:numRef>
              <c:f>Sheet1!$B$1:$B$6</c:f>
              <c:numCache>
                <c:formatCode>General</c:formatCode>
                <c:ptCount val="6"/>
                <c:pt idx="0">
                  <c:v>51.5</c:v>
                </c:pt>
                <c:pt idx="1">
                  <c:v>47.5</c:v>
                </c:pt>
                <c:pt idx="2">
                  <c:v>47.5</c:v>
                </c:pt>
                <c:pt idx="3">
                  <c:v>50.0</c:v>
                </c:pt>
                <c:pt idx="4">
                  <c:v>57.5</c:v>
                </c:pt>
                <c:pt idx="5">
                  <c:v>45.5</c:v>
                </c:pt>
              </c:numCache>
            </c:numRef>
          </c:val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2099277408"/>
        <c:axId val="2099273936"/>
      </c:barChart>
      <c:valAx>
        <c:axId val="2099273936"/>
        <c:scaling>
          <c:orientation val="minMax"/>
          <c:max val="60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9277408"/>
        <c:crosses val="autoZero"/>
        <c:crossBetween val="between"/>
      </c:valAx>
      <c:catAx>
        <c:axId val="209927740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927393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CA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8470837535399"/>
          <c:y val="0.0"/>
          <c:w val="0.446093355028879"/>
          <c:h val="0.792329895057685"/>
        </c:manualLayout>
      </c:layout>
      <c:doughnutChart>
        <c:varyColors val="1"/>
        <c:ser>
          <c:idx val="0"/>
          <c:order val="0"/>
          <c:spPr>
            <a:solidFill>
              <a:schemeClr val="tx1">
                <a:lumMod val="65000"/>
                <a:lumOff val="35000"/>
              </a:schemeClr>
            </a:solidFill>
          </c:spPr>
          <c:explosion val="3"/>
          <c:dPt>
            <c:idx val="0"/>
            <c:bubble3D val="0"/>
          </c:dPt>
          <c:dPt>
            <c:idx val="1"/>
            <c:bubble3D val="0"/>
            <c:explosion val="0"/>
            <c:spPr>
              <a:solidFill>
                <a:srgbClr val="FF0000"/>
              </a:solidFill>
            </c:spPr>
          </c:dPt>
          <c:val>
            <c:numRef>
              <c:f>Sheet1!$I$1:$I$2</c:f>
              <c:numCache>
                <c:formatCode>General</c:formatCode>
                <c:ptCount val="2"/>
                <c:pt idx="0">
                  <c:v>298.5</c:v>
                </c:pt>
                <c:pt idx="1">
                  <c:v>25.5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0.28372</cdr:x>
      <cdr:y>0.27962</cdr:y>
    </cdr:from>
    <cdr:to>
      <cdr:x>0.53793</cdr:x>
      <cdr:y>0.50039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843988" y="1057810"/>
          <a:ext cx="1652184" cy="83519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 anchor="ctr"/>
        <a:lstStyle xmlns:a="http://schemas.openxmlformats.org/drawingml/2006/main"/>
        <a:p xmlns:a="http://schemas.openxmlformats.org/drawingml/2006/main">
          <a:pPr algn="r"/>
          <a:r>
            <a:rPr lang="en-US" sz="2800" dirty="0" smtClean="0">
              <a:latin typeface="Century Gothic" charset="0"/>
              <a:ea typeface="Century Gothic" charset="0"/>
              <a:cs typeface="Century Gothic" charset="0"/>
            </a:rPr>
            <a:t>92.13%</a:t>
          </a:r>
        </a:p>
      </cdr:txBody>
    </cdr:sp>
  </cdr:relSizeAnchor>
</c:userShapes>
</file>

<file path=ppt/media/hdphoto1.wdp>
</file>

<file path=ppt/media/hdphoto2.wdp>
</file>

<file path=ppt/media/hdphoto3.wdp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ABD08A-BC1D-444F-8CBC-C76CF3BB0E24}" type="datetimeFigureOut">
              <a:rPr lang="en-US" smtClean="0"/>
              <a:t>4/11/16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60950-A620-9F4B-A952-60128548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820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60950-A620-9F4B-A952-60128548E48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40405" y="10066754"/>
            <a:ext cx="36724590" cy="6946209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810" y="18363195"/>
            <a:ext cx="30243780" cy="828144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60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205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480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641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801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961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1218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28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85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17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323915" y="1297730"/>
            <a:ext cx="9721215" cy="27649811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60270" y="1297730"/>
            <a:ext cx="28443555" cy="27649811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368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394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2929" y="20823625"/>
            <a:ext cx="36724590" cy="6436120"/>
          </a:xfrm>
        </p:spPr>
        <p:txBody>
          <a:bodyPr anchor="t"/>
          <a:lstStyle>
            <a:lvl1pPr algn="l">
              <a:defRPr sz="189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2929" y="13734894"/>
            <a:ext cx="36724590" cy="7088731"/>
          </a:xfrm>
        </p:spPr>
        <p:txBody>
          <a:bodyPr anchor="b"/>
          <a:lstStyle>
            <a:lvl1pPr marL="0" indent="0">
              <a:buNone/>
              <a:defRPr sz="9500">
                <a:solidFill>
                  <a:schemeClr val="tx1">
                    <a:tint val="75000"/>
                  </a:schemeClr>
                </a:solidFill>
              </a:defRPr>
            </a:lvl1pPr>
            <a:lvl2pPr marL="216027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2pPr>
            <a:lvl3pPr marL="432054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3pPr>
            <a:lvl4pPr marL="648081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64108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80135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296162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12189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28216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21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60270" y="7561318"/>
            <a:ext cx="19082385" cy="21386223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62745" y="7561318"/>
            <a:ext cx="19082385" cy="21386223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87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270" y="7253764"/>
            <a:ext cx="19089888" cy="3023024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0270" y="10276788"/>
            <a:ext cx="19089888" cy="18670751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947745" y="7253764"/>
            <a:ext cx="19097387" cy="3023024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947745" y="10276788"/>
            <a:ext cx="19097387" cy="18670751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662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946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73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0272" y="1290225"/>
            <a:ext cx="14214279" cy="5490955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92111" y="1290227"/>
            <a:ext cx="24153019" cy="27657314"/>
          </a:xfrm>
        </p:spPr>
        <p:txBody>
          <a:bodyPr/>
          <a:lstStyle>
            <a:lvl1pPr>
              <a:defRPr sz="15100"/>
            </a:lvl1pPr>
            <a:lvl2pPr>
              <a:defRPr sz="13200"/>
            </a:lvl2pPr>
            <a:lvl3pPr>
              <a:defRPr sz="113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60272" y="6781182"/>
            <a:ext cx="14214279" cy="22166359"/>
          </a:xfr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02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8561" y="22683947"/>
            <a:ext cx="25923240" cy="2677968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468561" y="2895504"/>
            <a:ext cx="25923240" cy="19443383"/>
          </a:xfrm>
        </p:spPr>
        <p:txBody>
          <a:bodyPr/>
          <a:lstStyle>
            <a:lvl1pPr marL="0" indent="0">
              <a:buNone/>
              <a:defRPr sz="15100"/>
            </a:lvl1pPr>
            <a:lvl2pPr marL="2160270" indent="0">
              <a:buNone/>
              <a:defRPr sz="13200"/>
            </a:lvl2pPr>
            <a:lvl3pPr marL="4320540" indent="0">
              <a:buNone/>
              <a:defRPr sz="11300"/>
            </a:lvl3pPr>
            <a:lvl4pPr marL="6480810" indent="0">
              <a:buNone/>
              <a:defRPr sz="9500"/>
            </a:lvl4pPr>
            <a:lvl5pPr marL="8641080" indent="0">
              <a:buNone/>
              <a:defRPr sz="9500"/>
            </a:lvl5pPr>
            <a:lvl6pPr marL="10801350" indent="0">
              <a:buNone/>
              <a:defRPr sz="9500"/>
            </a:lvl6pPr>
            <a:lvl7pPr marL="12961620" indent="0">
              <a:buNone/>
              <a:defRPr sz="9500"/>
            </a:lvl7pPr>
            <a:lvl8pPr marL="15121890" indent="0">
              <a:buNone/>
              <a:defRPr sz="9500"/>
            </a:lvl8pPr>
            <a:lvl9pPr marL="17282160" indent="0">
              <a:buNone/>
              <a:defRPr sz="9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68561" y="25361915"/>
            <a:ext cx="25923240" cy="3803159"/>
          </a:xfr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90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60270" y="1297728"/>
            <a:ext cx="38884860" cy="5400940"/>
          </a:xfrm>
          <a:prstGeom prst="rect">
            <a:avLst/>
          </a:prstGeom>
        </p:spPr>
        <p:txBody>
          <a:bodyPr vert="horz" lIns="432054" tIns="216027" rIns="432054" bIns="216027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270" y="7561318"/>
            <a:ext cx="38884860" cy="21386223"/>
          </a:xfrm>
          <a:prstGeom prst="rect">
            <a:avLst/>
          </a:prstGeom>
        </p:spPr>
        <p:txBody>
          <a:bodyPr vert="horz" lIns="432054" tIns="216027" rIns="432054" bIns="216027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60270" y="30035228"/>
            <a:ext cx="10081260" cy="1725300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B085C-C86E-1949-9AA1-9665B64CA069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61845" y="30035228"/>
            <a:ext cx="13681710" cy="1725300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63870" y="30035228"/>
            <a:ext cx="10081260" cy="1725300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64AA3-0014-7E40-B3B7-653312633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51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60270" rtl="0" eaLnBrk="1" latinLnBrk="0" hangingPunct="1">
        <a:spcBef>
          <a:spcPct val="0"/>
        </a:spcBef>
        <a:buNone/>
        <a:defRPr sz="20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203" indent="-1620203" algn="l" defTabSz="2160270" rtl="0" eaLnBrk="1" latinLnBrk="0" hangingPunct="1">
        <a:spcBef>
          <a:spcPct val="20000"/>
        </a:spcBef>
        <a:buFont typeface="Arial"/>
        <a:buChar char="•"/>
        <a:defRPr sz="15100" kern="1200">
          <a:solidFill>
            <a:schemeClr val="tx1"/>
          </a:solidFill>
          <a:latin typeface="+mn-lt"/>
          <a:ea typeface="+mn-ea"/>
          <a:cs typeface="+mn-cs"/>
        </a:defRPr>
      </a:lvl1pPr>
      <a:lvl2pPr marL="3510439" indent="-1350169" algn="l" defTabSz="2160270" rtl="0" eaLnBrk="1" latinLnBrk="0" hangingPunct="1">
        <a:spcBef>
          <a:spcPct val="20000"/>
        </a:spcBef>
        <a:buFont typeface="Arial"/>
        <a:buChar char="–"/>
        <a:defRPr sz="132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675" indent="-1080135" algn="l" defTabSz="2160270" rtl="0" eaLnBrk="1" latinLnBrk="0" hangingPunct="1">
        <a:spcBef>
          <a:spcPct val="20000"/>
        </a:spcBef>
        <a:buFont typeface="Arial"/>
        <a:buChar char="•"/>
        <a:defRPr sz="11300" kern="1200">
          <a:solidFill>
            <a:schemeClr val="tx1"/>
          </a:solidFill>
          <a:latin typeface="+mn-lt"/>
          <a:ea typeface="+mn-ea"/>
          <a:cs typeface="+mn-cs"/>
        </a:defRPr>
      </a:lvl3pPr>
      <a:lvl4pPr marL="7560945" indent="-1080135" algn="l" defTabSz="2160270" rtl="0" eaLnBrk="1" latinLnBrk="0" hangingPunct="1">
        <a:spcBef>
          <a:spcPct val="20000"/>
        </a:spcBef>
        <a:buFont typeface="Arial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4pPr>
      <a:lvl5pPr marL="9721215" indent="-1080135" algn="l" defTabSz="2160270" rtl="0" eaLnBrk="1" latinLnBrk="0" hangingPunct="1">
        <a:spcBef>
          <a:spcPct val="20000"/>
        </a:spcBef>
        <a:buFont typeface="Arial"/>
        <a:buChar char="»"/>
        <a:defRPr sz="9500" kern="1200">
          <a:solidFill>
            <a:schemeClr val="tx1"/>
          </a:solidFill>
          <a:latin typeface="+mn-lt"/>
          <a:ea typeface="+mn-ea"/>
          <a:cs typeface="+mn-cs"/>
        </a:defRPr>
      </a:lvl5pPr>
      <a:lvl6pPr marL="11881485" indent="-1080135" algn="l" defTabSz="21602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6pPr>
      <a:lvl7pPr marL="14041755" indent="-1080135" algn="l" defTabSz="21602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7pPr>
      <a:lvl8pPr marL="16202025" indent="-1080135" algn="l" defTabSz="21602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8pPr>
      <a:lvl9pPr marL="18362295" indent="-1080135" algn="l" defTabSz="2160270" rtl="0" eaLnBrk="1" latinLnBrk="0" hangingPunct="1">
        <a:spcBef>
          <a:spcPct val="20000"/>
        </a:spcBef>
        <a:buFont typeface="Arial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602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0" algn="l" defTabSz="21602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0" algn="l" defTabSz="21602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480810" algn="l" defTabSz="21602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algn="l" defTabSz="21602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801350" algn="l" defTabSz="21602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961620" algn="l" defTabSz="21602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121890" algn="l" defTabSz="21602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0" algn="l" defTabSz="216027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chart" Target="../charts/chart2.xml"/><Relationship Id="rId20" Type="http://schemas.openxmlformats.org/officeDocument/2006/relationships/image" Target="../media/image15.png"/><Relationship Id="rId21" Type="http://schemas.microsoft.com/office/2007/relationships/hdphoto" Target="../media/hdphoto2.wdp"/><Relationship Id="rId22" Type="http://schemas.openxmlformats.org/officeDocument/2006/relationships/image" Target="../media/image16.png"/><Relationship Id="rId23" Type="http://schemas.microsoft.com/office/2007/relationships/hdphoto" Target="../media/hdphoto3.wdp"/><Relationship Id="rId10" Type="http://schemas.openxmlformats.org/officeDocument/2006/relationships/image" Target="../media/image6.png"/><Relationship Id="rId11" Type="http://schemas.openxmlformats.org/officeDocument/2006/relationships/image" Target="../media/image7.png"/><Relationship Id="rId12" Type="http://schemas.microsoft.com/office/2007/relationships/hdphoto" Target="../media/hdphoto1.wdp"/><Relationship Id="rId13" Type="http://schemas.openxmlformats.org/officeDocument/2006/relationships/image" Target="../media/image8.png"/><Relationship Id="rId14" Type="http://schemas.openxmlformats.org/officeDocument/2006/relationships/image" Target="../media/image9.png"/><Relationship Id="rId15" Type="http://schemas.openxmlformats.org/officeDocument/2006/relationships/image" Target="../media/image10.jpg"/><Relationship Id="rId16" Type="http://schemas.openxmlformats.org/officeDocument/2006/relationships/image" Target="../media/image11.png"/><Relationship Id="rId17" Type="http://schemas.openxmlformats.org/officeDocument/2006/relationships/image" Target="../media/image12.png"/><Relationship Id="rId18" Type="http://schemas.openxmlformats.org/officeDocument/2006/relationships/image" Target="../media/image13.png"/><Relationship Id="rId19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 descr="Untitled Diagra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1825" y="7993024"/>
            <a:ext cx="14386489" cy="1044352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6395" y="3682864"/>
            <a:ext cx="14447855" cy="20632557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pPr algn="just"/>
            <a:endParaRPr lang="en-US" sz="2400" dirty="0">
              <a:latin typeface="Century Gothic"/>
              <a:cs typeface="Century Gothic"/>
            </a:endParaRPr>
          </a:p>
          <a:p>
            <a:pPr algn="just"/>
            <a:endParaRPr lang="en-US" sz="2400" dirty="0">
              <a:latin typeface="Century Gothic"/>
              <a:cs typeface="Century Gothic"/>
            </a:endParaRPr>
          </a:p>
          <a:p>
            <a:pPr algn="just"/>
            <a:r>
              <a:rPr lang="en-US" sz="2800" i="1" dirty="0">
                <a:latin typeface="Century Gothic"/>
                <a:cs typeface="Century Gothic"/>
              </a:rPr>
              <a:t>Construct an autonomous, one-on-one soccer-playing robot capable of operating in either an offensive or defensive position with a 12’ x 12’ enclosure</a:t>
            </a:r>
          </a:p>
          <a:p>
            <a:pPr algn="just"/>
            <a:endParaRPr lang="en-US" sz="4700" dirty="0">
              <a:latin typeface="Century Gothic"/>
              <a:cs typeface="Century Gothic"/>
            </a:endParaRPr>
          </a:p>
          <a:p>
            <a:pPr algn="just"/>
            <a:endParaRPr lang="en-US" sz="4700" dirty="0">
              <a:latin typeface="Century Gothic"/>
              <a:cs typeface="Century Gothic"/>
            </a:endParaRPr>
          </a:p>
          <a:p>
            <a:pPr algn="just"/>
            <a:endParaRPr lang="en-US" sz="4700" dirty="0">
              <a:latin typeface="Century Gothic"/>
              <a:cs typeface="Century Gothic"/>
            </a:endParaRPr>
          </a:p>
          <a:p>
            <a:pPr algn="just"/>
            <a:endParaRPr lang="en-US" sz="4700" dirty="0">
              <a:latin typeface="Century Gothic"/>
              <a:cs typeface="Century Gothic"/>
            </a:endParaRPr>
          </a:p>
          <a:p>
            <a:pPr algn="just"/>
            <a:endParaRPr lang="en-US" sz="4700" dirty="0">
              <a:latin typeface="Century Gothic"/>
              <a:cs typeface="Century Gothic"/>
            </a:endParaRPr>
          </a:p>
          <a:p>
            <a:pPr algn="just"/>
            <a:endParaRPr lang="en-US" sz="3800" dirty="0">
              <a:latin typeface="Century Gothic"/>
              <a:cs typeface="Century Gothic"/>
            </a:endParaRPr>
          </a:p>
          <a:p>
            <a:pPr algn="just"/>
            <a:endParaRPr lang="en-US" sz="3800" dirty="0">
              <a:latin typeface="Century Gothic"/>
              <a:cs typeface="Century Gothic"/>
            </a:endParaRPr>
          </a:p>
          <a:p>
            <a:pPr algn="just"/>
            <a:endParaRPr lang="en-US" sz="3800" dirty="0">
              <a:latin typeface="Century Gothic"/>
              <a:cs typeface="Century Gothic"/>
            </a:endParaRPr>
          </a:p>
          <a:p>
            <a:pPr algn="just"/>
            <a:endParaRPr lang="en-US" sz="3800" dirty="0">
              <a:latin typeface="Century Gothic"/>
              <a:cs typeface="Century Gothic"/>
            </a:endParaRPr>
          </a:p>
          <a:p>
            <a:pPr algn="just"/>
            <a:endParaRPr lang="en-US" sz="3800" dirty="0">
              <a:latin typeface="Century Gothic"/>
              <a:cs typeface="Century Gothic"/>
            </a:endParaRPr>
          </a:p>
          <a:p>
            <a:pPr algn="just"/>
            <a:r>
              <a:rPr lang="en-US" sz="3800" dirty="0">
                <a:latin typeface="Century Gothic"/>
                <a:cs typeface="Century Gothic"/>
              </a:rPr>
              <a:t/>
            </a:r>
            <a:br>
              <a:rPr lang="en-US" sz="3800" dirty="0">
                <a:latin typeface="Century Gothic"/>
                <a:cs typeface="Century Gothic"/>
              </a:rPr>
            </a:br>
            <a:r>
              <a:rPr lang="en-US" sz="3800" dirty="0">
                <a:latin typeface="Century Gothic"/>
                <a:cs typeface="Century Gothic"/>
              </a:rPr>
              <a:t/>
            </a:r>
            <a:br>
              <a:rPr lang="en-US" sz="3800" dirty="0">
                <a:latin typeface="Century Gothic"/>
                <a:cs typeface="Century Gothic"/>
              </a:rPr>
            </a:br>
            <a:endParaRPr lang="en-US" sz="3800" dirty="0">
              <a:latin typeface="Century Gothic"/>
              <a:cs typeface="Century Gothic"/>
            </a:endParaRPr>
          </a:p>
          <a:p>
            <a:pPr algn="just"/>
            <a:endParaRPr lang="en-US" sz="3800" dirty="0" smtClean="0">
              <a:latin typeface="Century Gothic"/>
              <a:cs typeface="Century Gothic"/>
            </a:endParaRPr>
          </a:p>
          <a:p>
            <a:pPr algn="just"/>
            <a:endParaRPr lang="en-US" sz="3800" dirty="0">
              <a:latin typeface="Century Gothic"/>
              <a:cs typeface="Century Gothic"/>
            </a:endParaRPr>
          </a:p>
          <a:p>
            <a:pPr algn="just"/>
            <a:endParaRPr lang="en-US" sz="3800" dirty="0">
              <a:latin typeface="Century Gothic"/>
              <a:cs typeface="Century Gothic"/>
            </a:endParaRPr>
          </a:p>
          <a:p>
            <a:pPr algn="just"/>
            <a:r>
              <a:rPr lang="en-US" sz="500" dirty="0">
                <a:latin typeface="Century Gothic"/>
                <a:cs typeface="Century Gothic"/>
              </a:rPr>
              <a:t>Comp</a:t>
            </a:r>
          </a:p>
          <a:p>
            <a:pPr lvl="1" algn="just"/>
            <a:r>
              <a:rPr lang="en-US" sz="2800" dirty="0">
                <a:latin typeface="Century Gothic"/>
                <a:cs typeface="Century Gothic"/>
              </a:rPr>
              <a:t>General: 2 rounds – forward and defender (total of 4 runs)</a:t>
            </a:r>
          </a:p>
          <a:p>
            <a:pPr marL="3007878" lvl="1" indent="-427556" algn="just">
              <a:lnSpc>
                <a:spcPct val="120000"/>
              </a:lnSpc>
            </a:pPr>
            <a:endParaRPr lang="en-US" sz="2800" dirty="0">
              <a:latin typeface="Century Gothic"/>
              <a:cs typeface="Century Gothic"/>
            </a:endParaRPr>
          </a:p>
          <a:p>
            <a:pPr marL="3000375" lvl="1" indent="-420053" algn="just">
              <a:lnSpc>
                <a:spcPct val="130000"/>
              </a:lnSpc>
              <a:buFont typeface="Wingdings" charset="2"/>
              <a:buChar char="Ø"/>
            </a:pPr>
            <a:r>
              <a:rPr lang="en-US" sz="2800" dirty="0">
                <a:latin typeface="Century Gothic"/>
                <a:cs typeface="Century Gothic"/>
              </a:rPr>
              <a:t>Floor : nine 4’x4’ hardwood-covered metal panels</a:t>
            </a:r>
          </a:p>
          <a:p>
            <a:pPr marL="3000375" lvl="1" indent="-420053" algn="just">
              <a:lnSpc>
                <a:spcPct val="130000"/>
              </a:lnSpc>
              <a:buFont typeface="Wingdings" charset="2"/>
              <a:buChar char="Ø"/>
            </a:pPr>
            <a:r>
              <a:rPr lang="en-US" sz="2800" dirty="0">
                <a:latin typeface="Century Gothic"/>
                <a:cs typeface="Century Gothic"/>
              </a:rPr>
              <a:t>Obstacles: wooden blocks (randomly placed)</a:t>
            </a:r>
          </a:p>
          <a:p>
            <a:pPr marL="3000375" lvl="1" indent="-420053" algn="just">
              <a:lnSpc>
                <a:spcPct val="130000"/>
              </a:lnSpc>
              <a:buFont typeface="Wingdings" charset="2"/>
              <a:buChar char="Ø"/>
            </a:pPr>
            <a:r>
              <a:rPr lang="en-US" sz="2800" dirty="0" smtClean="0">
                <a:latin typeface="Century Gothic"/>
                <a:cs typeface="Century Gothic"/>
              </a:rPr>
              <a:t>Game Time Constraint: </a:t>
            </a:r>
            <a:r>
              <a:rPr lang="en-US" sz="2800" dirty="0">
                <a:latin typeface="Century Gothic"/>
                <a:cs typeface="Century Gothic"/>
              </a:rPr>
              <a:t>5 minutes</a:t>
            </a:r>
          </a:p>
          <a:p>
            <a:pPr marL="3000375" lvl="1" indent="-420053" algn="just">
              <a:lnSpc>
                <a:spcPct val="130000"/>
              </a:lnSpc>
              <a:buFont typeface="Wingdings" charset="2"/>
              <a:buChar char="Ø"/>
            </a:pPr>
            <a:r>
              <a:rPr lang="en-US" sz="2800" dirty="0">
                <a:latin typeface="Century Gothic"/>
                <a:cs typeface="Century Gothic"/>
              </a:rPr>
              <a:t>Robot tasks: </a:t>
            </a:r>
          </a:p>
          <a:p>
            <a:pPr marL="3420428" lvl="2" indent="-420053" algn="just">
              <a:lnSpc>
                <a:spcPct val="130000"/>
              </a:lnSpc>
              <a:buFont typeface="Wingdings" charset="2"/>
              <a:buChar char="§"/>
            </a:pPr>
            <a:r>
              <a:rPr lang="en-US" sz="2800" dirty="0">
                <a:latin typeface="Century Gothic"/>
                <a:cs typeface="Century Gothic"/>
              </a:rPr>
              <a:t>Completion of localization within 30 seconds</a:t>
            </a:r>
          </a:p>
          <a:p>
            <a:pPr marL="3420428" lvl="2" indent="-420053" algn="just">
              <a:lnSpc>
                <a:spcPct val="130000"/>
              </a:lnSpc>
              <a:buFont typeface="Wingdings" charset="2"/>
              <a:buChar char="§"/>
            </a:pPr>
            <a:r>
              <a:rPr lang="en-US" sz="2800" dirty="0">
                <a:latin typeface="Century Gothic"/>
                <a:cs typeface="Century Gothic"/>
              </a:rPr>
              <a:t>Obstacle avoidance</a:t>
            </a:r>
          </a:p>
          <a:p>
            <a:pPr marL="3420428" lvl="2" indent="-420053" algn="just">
              <a:lnSpc>
                <a:spcPct val="130000"/>
              </a:lnSpc>
              <a:buFont typeface="Wingdings" charset="2"/>
              <a:buChar char="§"/>
            </a:pPr>
            <a:r>
              <a:rPr lang="en-US" sz="2800" dirty="0">
                <a:latin typeface="Century Gothic"/>
                <a:cs typeface="Century Gothic"/>
              </a:rPr>
              <a:t>Accurate Navigation </a:t>
            </a:r>
          </a:p>
          <a:p>
            <a:pPr marL="3420428" lvl="2" indent="-420053" algn="just">
              <a:lnSpc>
                <a:spcPct val="130000"/>
              </a:lnSpc>
              <a:buFont typeface="Wingdings" charset="2"/>
              <a:buChar char="§"/>
            </a:pPr>
            <a:r>
              <a:rPr lang="en-US" sz="2800" dirty="0">
                <a:latin typeface="Century Gothic"/>
                <a:cs typeface="Century Gothic"/>
              </a:rPr>
              <a:t>Ball collection and color identification </a:t>
            </a:r>
          </a:p>
          <a:p>
            <a:pPr marL="3420428" lvl="2" indent="-420053" algn="just">
              <a:lnSpc>
                <a:spcPct val="130000"/>
              </a:lnSpc>
              <a:buFont typeface="Wingdings" charset="2"/>
              <a:buChar char="§"/>
            </a:pPr>
            <a:r>
              <a:rPr lang="en-US" sz="2800" dirty="0">
                <a:latin typeface="Century Gothic"/>
                <a:cs typeface="Century Gothic"/>
              </a:rPr>
              <a:t>Ball launching</a:t>
            </a:r>
          </a:p>
          <a:p>
            <a:pPr marL="3420428" lvl="2" indent="-420053" algn="just">
              <a:lnSpc>
                <a:spcPct val="130000"/>
              </a:lnSpc>
              <a:buFont typeface="Wingdings" charset="2"/>
              <a:buChar char="§"/>
            </a:pPr>
            <a:r>
              <a:rPr lang="en-US" sz="2800" dirty="0">
                <a:latin typeface="Century Gothic"/>
                <a:cs typeface="Century Gothic"/>
              </a:rPr>
              <a:t>Wi-Fi parameter transmission</a:t>
            </a:r>
          </a:p>
          <a:p>
            <a:pPr marL="3000375" lvl="1" indent="-420053" algn="just">
              <a:lnSpc>
                <a:spcPct val="130000"/>
              </a:lnSpc>
              <a:buFont typeface="Wingdings" charset="2"/>
              <a:buChar char="Ø"/>
            </a:pPr>
            <a:r>
              <a:rPr lang="en-US" sz="2800" dirty="0">
                <a:latin typeface="Century Gothic"/>
                <a:cs typeface="Century Gothic"/>
              </a:rPr>
              <a:t>Only offense can use their ultrasonic sensor</a:t>
            </a:r>
          </a:p>
          <a:p>
            <a:pPr marL="3007878" lvl="1" indent="-427556" algn="just">
              <a:lnSpc>
                <a:spcPct val="130000"/>
              </a:lnSpc>
              <a:buFont typeface="Arial"/>
              <a:buChar char="•"/>
            </a:pPr>
            <a:endParaRPr lang="en-US" sz="2800" dirty="0">
              <a:latin typeface="Century Gothic"/>
              <a:cs typeface="Century Gothic"/>
            </a:endParaRPr>
          </a:p>
          <a:p>
            <a:pPr algn="just"/>
            <a:endParaRPr lang="en-US" sz="2800" dirty="0">
              <a:latin typeface="Century Gothic"/>
              <a:cs typeface="Century Gothic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462833" y="4349895"/>
            <a:ext cx="10331043" cy="11793225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r>
              <a:rPr lang="en-US" sz="3800" b="1" dirty="0">
                <a:latin typeface="Century Gothic"/>
                <a:cs typeface="Century Gothic"/>
              </a:rPr>
              <a:t>FEATURES</a:t>
            </a:r>
            <a:endParaRPr lang="en-US" sz="3800" dirty="0"/>
          </a:p>
          <a:p>
            <a:pPr algn="just"/>
            <a:endParaRPr lang="en-US" sz="2800" b="1" dirty="0">
              <a:latin typeface="Century Gothic"/>
              <a:cs typeface="Century Gothic"/>
            </a:endParaRPr>
          </a:p>
          <a:p>
            <a:pPr marL="2100263" indent="-2100263"/>
            <a:r>
              <a:rPr lang="en-US" sz="2800" b="1" dirty="0">
                <a:latin typeface="Century Gothic"/>
                <a:cs typeface="Century Gothic"/>
              </a:rPr>
              <a:t>EV3 BRICK: </a:t>
            </a:r>
            <a:r>
              <a:rPr lang="en-US" sz="2800" dirty="0">
                <a:latin typeface="Century Gothic"/>
                <a:cs typeface="Century Gothic"/>
              </a:rPr>
              <a:t> </a:t>
            </a:r>
            <a:r>
              <a:rPr lang="en-US" sz="2800" i="1" dirty="0">
                <a:latin typeface="Century Gothic"/>
                <a:cs typeface="Century Gothic"/>
              </a:rPr>
              <a:t>Programmable with the LeJOS firmware and the Java programming language</a:t>
            </a:r>
          </a:p>
          <a:p>
            <a:r>
              <a:rPr lang="en-US" sz="2800" b="1" dirty="0">
                <a:latin typeface="Century Gothic"/>
                <a:cs typeface="Century Gothic"/>
              </a:rPr>
              <a:t/>
            </a:r>
            <a:br>
              <a:rPr lang="en-US" sz="2800" b="1" dirty="0">
                <a:latin typeface="Century Gothic"/>
                <a:cs typeface="Century Gothic"/>
              </a:rPr>
            </a:br>
            <a:r>
              <a:rPr lang="en-US" sz="2800" b="1" dirty="0">
                <a:latin typeface="Century Gothic"/>
                <a:cs typeface="Century Gothic"/>
              </a:rPr>
              <a:t>MOTORS (4): </a:t>
            </a:r>
          </a:p>
          <a:p>
            <a:pPr indent="420053"/>
            <a:r>
              <a:rPr lang="en-US" sz="2800" i="1" dirty="0">
                <a:latin typeface="Century Gothic"/>
                <a:cs typeface="Century Gothic"/>
              </a:rPr>
              <a:t>Each side of the robot –  motion of the robot</a:t>
            </a:r>
          </a:p>
          <a:p>
            <a:pPr indent="420053"/>
            <a:r>
              <a:rPr lang="en-US" sz="2800" i="1" dirty="0">
                <a:latin typeface="Century Gothic"/>
                <a:cs typeface="Century Gothic"/>
              </a:rPr>
              <a:t>Top left – launching arm </a:t>
            </a:r>
          </a:p>
          <a:p>
            <a:pPr indent="420053"/>
            <a:r>
              <a:rPr lang="en-US" sz="2800" i="1" dirty="0">
                <a:latin typeface="Century Gothic"/>
                <a:cs typeface="Century Gothic"/>
              </a:rPr>
              <a:t>Top right – ball collector </a:t>
            </a:r>
            <a:r>
              <a:rPr lang="en-US" sz="2800" b="1" dirty="0">
                <a:latin typeface="Century Gothic"/>
                <a:cs typeface="Century Gothic"/>
              </a:rPr>
              <a:t/>
            </a:r>
            <a:br>
              <a:rPr lang="en-US" sz="2800" b="1" dirty="0">
                <a:latin typeface="Century Gothic"/>
                <a:cs typeface="Century Gothic"/>
              </a:rPr>
            </a:br>
            <a:r>
              <a:rPr lang="en-US" sz="2800" b="1" dirty="0">
                <a:latin typeface="Century Gothic"/>
                <a:cs typeface="Century Gothic"/>
              </a:rPr>
              <a:t/>
            </a:r>
            <a:br>
              <a:rPr lang="en-US" sz="2800" b="1" dirty="0">
                <a:latin typeface="Century Gothic"/>
                <a:cs typeface="Century Gothic"/>
              </a:rPr>
            </a:br>
            <a:r>
              <a:rPr lang="en-US" sz="2800" b="1" dirty="0">
                <a:latin typeface="Century Gothic"/>
                <a:cs typeface="Century Gothic"/>
              </a:rPr>
              <a:t>SENSORS (4): </a:t>
            </a:r>
          </a:p>
          <a:p>
            <a:pPr indent="420053"/>
            <a:r>
              <a:rPr lang="en-US" sz="2800" i="1" dirty="0">
                <a:latin typeface="Century Gothic"/>
                <a:cs typeface="Century Gothic"/>
              </a:rPr>
              <a:t>2 Ultrasonic Sensors </a:t>
            </a:r>
            <a:r>
              <a:rPr lang="en-US" sz="2400" i="1" dirty="0">
                <a:latin typeface="Century Gothic"/>
                <a:cs typeface="Century Gothic"/>
              </a:rPr>
              <a:t>estimation of distance of the objects </a:t>
            </a:r>
            <a:endParaRPr lang="en-US" sz="2800" i="1" dirty="0">
              <a:latin typeface="Century Gothic"/>
              <a:cs typeface="Century Gothic"/>
            </a:endParaRPr>
          </a:p>
          <a:p>
            <a:r>
              <a:rPr lang="en-US" sz="2800" i="1" dirty="0">
                <a:latin typeface="Century Gothic"/>
                <a:cs typeface="Century Gothic"/>
              </a:rPr>
              <a:t>    1 Light Sensor </a:t>
            </a:r>
            <a:r>
              <a:rPr lang="en-US" sz="2400" i="1" dirty="0">
                <a:latin typeface="Century Gothic"/>
                <a:cs typeface="Century Gothic"/>
              </a:rPr>
              <a:t>verification of the correct color of the ball </a:t>
            </a:r>
          </a:p>
          <a:p>
            <a:r>
              <a:rPr lang="en-US" sz="2800" i="1" dirty="0">
                <a:latin typeface="Century Gothic"/>
                <a:cs typeface="Century Gothic"/>
              </a:rPr>
              <a:t>    1 Light Sensor </a:t>
            </a:r>
            <a:r>
              <a:rPr lang="en-US" sz="2400" i="1" dirty="0">
                <a:latin typeface="Century Gothic"/>
                <a:cs typeface="Century Gothic"/>
              </a:rPr>
              <a:t>localization </a:t>
            </a:r>
          </a:p>
          <a:p>
            <a:r>
              <a:rPr lang="en-US" sz="2800" b="1" dirty="0">
                <a:latin typeface="Century Gothic"/>
                <a:cs typeface="Century Gothic"/>
              </a:rPr>
              <a:t/>
            </a:r>
            <a:br>
              <a:rPr lang="en-US" sz="2800" b="1" dirty="0">
                <a:latin typeface="Century Gothic"/>
                <a:cs typeface="Century Gothic"/>
              </a:rPr>
            </a:br>
            <a:r>
              <a:rPr lang="en-US" sz="2800" b="1" dirty="0">
                <a:latin typeface="Century Gothic"/>
                <a:cs typeface="Century Gothic"/>
              </a:rPr>
              <a:t>GEARS:</a:t>
            </a:r>
            <a:r>
              <a:rPr lang="en-US" sz="2800" dirty="0">
                <a:latin typeface="Century Gothic"/>
                <a:cs typeface="Century Gothic"/>
              </a:rPr>
              <a:t> </a:t>
            </a:r>
            <a:r>
              <a:rPr lang="en-US" sz="2800" i="1" dirty="0">
                <a:latin typeface="Century Gothic"/>
                <a:cs typeface="Century Gothic"/>
              </a:rPr>
              <a:t>Launching arm motion stability and power </a:t>
            </a:r>
            <a:br>
              <a:rPr lang="en-US" sz="2800" i="1" dirty="0">
                <a:latin typeface="Century Gothic"/>
                <a:cs typeface="Century Gothic"/>
              </a:rPr>
            </a:br>
            <a:r>
              <a:rPr lang="en-US" sz="2800" i="1" dirty="0">
                <a:latin typeface="Century Gothic"/>
                <a:cs typeface="Century Gothic"/>
              </a:rPr>
              <a:t>             increase. </a:t>
            </a:r>
          </a:p>
          <a:p>
            <a:r>
              <a:rPr lang="en-US" sz="2800" b="1" dirty="0">
                <a:latin typeface="Century Gothic"/>
                <a:cs typeface="Century Gothic"/>
              </a:rPr>
              <a:t/>
            </a:r>
            <a:br>
              <a:rPr lang="en-US" sz="2800" b="1" dirty="0">
                <a:latin typeface="Century Gothic"/>
                <a:cs typeface="Century Gothic"/>
              </a:rPr>
            </a:br>
            <a:r>
              <a:rPr lang="en-US" sz="2800" b="1" dirty="0">
                <a:latin typeface="Century Gothic"/>
                <a:cs typeface="Century Gothic"/>
              </a:rPr>
              <a:t>RAMP:</a:t>
            </a:r>
            <a:r>
              <a:rPr lang="en-US" sz="2800" dirty="0">
                <a:latin typeface="Century Gothic"/>
                <a:cs typeface="Century Gothic"/>
              </a:rPr>
              <a:t> </a:t>
            </a:r>
            <a:r>
              <a:rPr lang="en-US" sz="2800" i="1" dirty="0">
                <a:latin typeface="Century Gothic"/>
                <a:cs typeface="Century Gothic"/>
              </a:rPr>
              <a:t>Direct collected balls to the funnel.</a:t>
            </a:r>
          </a:p>
          <a:p>
            <a:r>
              <a:rPr lang="en-US" sz="2800" b="1" dirty="0">
                <a:latin typeface="Century Gothic"/>
                <a:cs typeface="Century Gothic"/>
              </a:rPr>
              <a:t/>
            </a:r>
            <a:br>
              <a:rPr lang="en-US" sz="2800" b="1" dirty="0">
                <a:latin typeface="Century Gothic"/>
                <a:cs typeface="Century Gothic"/>
              </a:rPr>
            </a:br>
            <a:r>
              <a:rPr lang="en-US" sz="2800" b="1" dirty="0">
                <a:latin typeface="Century Gothic"/>
                <a:cs typeface="Century Gothic"/>
              </a:rPr>
              <a:t>LAUNCHING ARM:</a:t>
            </a:r>
            <a:r>
              <a:rPr lang="en-US" sz="2800" dirty="0">
                <a:latin typeface="Century Gothic"/>
                <a:cs typeface="Century Gothic"/>
              </a:rPr>
              <a:t> </a:t>
            </a:r>
            <a:r>
              <a:rPr lang="en-US" sz="2800" i="1" dirty="0">
                <a:latin typeface="Century Gothic"/>
                <a:cs typeface="Century Gothic"/>
              </a:rPr>
              <a:t>Projection of the ball into the goal</a:t>
            </a:r>
          </a:p>
          <a:p>
            <a:r>
              <a:rPr lang="en-US" sz="2800" b="1" dirty="0">
                <a:latin typeface="Century Gothic"/>
                <a:cs typeface="Century Gothic"/>
              </a:rPr>
              <a:t/>
            </a:r>
            <a:br>
              <a:rPr lang="en-US" sz="2800" b="1" dirty="0">
                <a:latin typeface="Century Gothic"/>
                <a:cs typeface="Century Gothic"/>
              </a:rPr>
            </a:br>
            <a:r>
              <a:rPr lang="en-US" sz="2800" b="1" dirty="0">
                <a:latin typeface="Century Gothic"/>
                <a:cs typeface="Century Gothic"/>
              </a:rPr>
              <a:t>BALL COLLECTOR:</a:t>
            </a:r>
            <a:r>
              <a:rPr lang="en-US" sz="2800" dirty="0">
                <a:latin typeface="Century Gothic"/>
                <a:cs typeface="Century Gothic"/>
              </a:rPr>
              <a:t> </a:t>
            </a:r>
            <a:r>
              <a:rPr lang="en-US" sz="2800" i="1" dirty="0">
                <a:latin typeface="Century Gothic"/>
                <a:cs typeface="Century Gothic"/>
              </a:rPr>
              <a:t>Collection of the ball and direction </a:t>
            </a:r>
            <a:br>
              <a:rPr lang="en-US" sz="2800" i="1" dirty="0">
                <a:latin typeface="Century Gothic"/>
                <a:cs typeface="Century Gothic"/>
              </a:rPr>
            </a:br>
            <a:r>
              <a:rPr lang="en-US" sz="2800" i="1" dirty="0">
                <a:latin typeface="Century Gothic"/>
                <a:cs typeface="Century Gothic"/>
              </a:rPr>
              <a:t>                               to the launching area.</a:t>
            </a:r>
          </a:p>
          <a:p>
            <a:r>
              <a:rPr lang="en-US" sz="2800" b="1" dirty="0">
                <a:latin typeface="Century Gothic"/>
                <a:cs typeface="Century Gothic"/>
              </a:rPr>
              <a:t/>
            </a:r>
            <a:br>
              <a:rPr lang="en-US" sz="2800" b="1" dirty="0">
                <a:latin typeface="Century Gothic"/>
                <a:cs typeface="Century Gothic"/>
              </a:rPr>
            </a:br>
            <a:r>
              <a:rPr lang="en-US" sz="2800" b="1" dirty="0">
                <a:latin typeface="Century Gothic"/>
                <a:cs typeface="Century Gothic"/>
              </a:rPr>
              <a:t>FUNNEL:</a:t>
            </a:r>
            <a:r>
              <a:rPr lang="en-US" sz="2800" dirty="0">
                <a:latin typeface="Century Gothic"/>
                <a:cs typeface="Century Gothic"/>
              </a:rPr>
              <a:t> </a:t>
            </a:r>
            <a:r>
              <a:rPr lang="en-US" sz="2800" i="1" dirty="0">
                <a:latin typeface="Century Gothic"/>
                <a:cs typeface="Century Gothic"/>
              </a:rPr>
              <a:t>Assurance of the ball collection.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089567" y="25232171"/>
            <a:ext cx="6491318" cy="4520468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800" b="1" dirty="0">
                <a:latin typeface="Century Gothic"/>
                <a:cs typeface="Century Gothic"/>
              </a:rPr>
              <a:t>LEGO MINDSTORMS EQUIPMENT    </a:t>
            </a:r>
            <a:endParaRPr lang="en-US" sz="2800" dirty="0">
              <a:latin typeface="Century Gothic"/>
              <a:cs typeface="Century Gothic"/>
            </a:endParaRPr>
          </a:p>
          <a:p>
            <a:pPr indent="420053">
              <a:lnSpc>
                <a:spcPct val="110000"/>
              </a:lnSpc>
            </a:pPr>
            <a:r>
              <a:rPr lang="en-US" sz="2800" dirty="0" smtClean="0">
                <a:latin typeface="Century Gothic"/>
                <a:cs typeface="Century Gothic"/>
              </a:rPr>
              <a:t>1 x </a:t>
            </a:r>
            <a:r>
              <a:rPr lang="en-US" sz="2800" dirty="0">
                <a:latin typeface="Century Gothic"/>
                <a:cs typeface="Century Gothic"/>
              </a:rPr>
              <a:t>EV3 Programmable Brick</a:t>
            </a:r>
          </a:p>
          <a:p>
            <a:pPr indent="420053">
              <a:lnSpc>
                <a:spcPct val="110000"/>
              </a:lnSpc>
            </a:pPr>
            <a:r>
              <a:rPr lang="en-US" sz="2800" dirty="0" smtClean="0">
                <a:latin typeface="Century Gothic"/>
                <a:cs typeface="Century Gothic"/>
              </a:rPr>
              <a:t>1 x </a:t>
            </a:r>
            <a:r>
              <a:rPr lang="en-US" sz="2800" dirty="0">
                <a:latin typeface="Century Gothic"/>
                <a:cs typeface="Century Gothic"/>
              </a:rPr>
              <a:t>Rechargeable Battery</a:t>
            </a:r>
          </a:p>
          <a:p>
            <a:pPr indent="420053">
              <a:lnSpc>
                <a:spcPct val="110000"/>
              </a:lnSpc>
            </a:pPr>
            <a:r>
              <a:rPr lang="en-US" sz="2800" dirty="0" smtClean="0">
                <a:latin typeface="Century Gothic"/>
                <a:cs typeface="Century Gothic"/>
              </a:rPr>
              <a:t>4 x </a:t>
            </a:r>
            <a:r>
              <a:rPr lang="en-US" sz="2800" dirty="0">
                <a:latin typeface="Century Gothic"/>
                <a:cs typeface="Century Gothic"/>
              </a:rPr>
              <a:t>Cable (10in)</a:t>
            </a:r>
          </a:p>
          <a:p>
            <a:pPr indent="420053">
              <a:lnSpc>
                <a:spcPct val="110000"/>
              </a:lnSpc>
            </a:pPr>
            <a:r>
              <a:rPr lang="en-US" sz="2800" dirty="0" smtClean="0">
                <a:latin typeface="Century Gothic"/>
                <a:cs typeface="Century Gothic"/>
              </a:rPr>
              <a:t>4 x </a:t>
            </a:r>
            <a:r>
              <a:rPr lang="en-US" sz="2800" dirty="0">
                <a:latin typeface="Century Gothic"/>
                <a:cs typeface="Century Gothic"/>
              </a:rPr>
              <a:t>Cable (14in)</a:t>
            </a:r>
          </a:p>
          <a:p>
            <a:pPr indent="420053">
              <a:lnSpc>
                <a:spcPct val="110000"/>
              </a:lnSpc>
            </a:pPr>
            <a:r>
              <a:rPr lang="en-US" sz="2800" dirty="0" smtClean="0">
                <a:latin typeface="Century Gothic"/>
                <a:cs typeface="Century Gothic"/>
              </a:rPr>
              <a:t>4 </a:t>
            </a:r>
            <a:r>
              <a:rPr lang="en-US" sz="2800" dirty="0" smtClean="0">
                <a:latin typeface="Century Gothic"/>
                <a:cs typeface="Century Gothic"/>
              </a:rPr>
              <a:t>x </a:t>
            </a:r>
            <a:r>
              <a:rPr lang="en-US" sz="2800" dirty="0">
                <a:latin typeface="Century Gothic"/>
                <a:cs typeface="Century Gothic"/>
              </a:rPr>
              <a:t>Large Motor</a:t>
            </a:r>
          </a:p>
          <a:p>
            <a:pPr indent="420053">
              <a:lnSpc>
                <a:spcPct val="110000"/>
              </a:lnSpc>
            </a:pPr>
            <a:r>
              <a:rPr lang="en-US" sz="2800" dirty="0">
                <a:latin typeface="Century Gothic"/>
                <a:cs typeface="Century Gothic"/>
              </a:rPr>
              <a:t>2</a:t>
            </a:r>
            <a:r>
              <a:rPr lang="en-US" sz="2800" dirty="0" smtClean="0">
                <a:latin typeface="Century Gothic"/>
                <a:cs typeface="Century Gothic"/>
              </a:rPr>
              <a:t> </a:t>
            </a:r>
            <a:r>
              <a:rPr lang="en-US" sz="2800" dirty="0" smtClean="0">
                <a:latin typeface="Century Gothic"/>
                <a:cs typeface="Century Gothic"/>
              </a:rPr>
              <a:t>x </a:t>
            </a:r>
            <a:r>
              <a:rPr lang="en-US" sz="2800" dirty="0">
                <a:latin typeface="Century Gothic"/>
                <a:cs typeface="Century Gothic"/>
              </a:rPr>
              <a:t>Ultrasonic Sensor</a:t>
            </a:r>
          </a:p>
          <a:p>
            <a:pPr indent="420053">
              <a:lnSpc>
                <a:spcPct val="110000"/>
              </a:lnSpc>
            </a:pPr>
            <a:r>
              <a:rPr lang="en-US" sz="2800" dirty="0" smtClean="0">
                <a:latin typeface="Century Gothic"/>
                <a:cs typeface="Century Gothic"/>
              </a:rPr>
              <a:t>2 x </a:t>
            </a:r>
            <a:r>
              <a:rPr lang="en-US" sz="2800" dirty="0">
                <a:latin typeface="Century Gothic"/>
                <a:cs typeface="Century Gothic"/>
              </a:rPr>
              <a:t>Color Sensor</a:t>
            </a:r>
          </a:p>
          <a:p>
            <a:endParaRPr lang="en-US" sz="1900" dirty="0">
              <a:latin typeface="Century Gothic"/>
              <a:cs typeface="Century Gothic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126105" y="30999420"/>
            <a:ext cx="11079295" cy="1298048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pPr algn="r"/>
            <a:r>
              <a:rPr lang="en-US" sz="2800" dirty="0">
                <a:latin typeface="Century Gothic"/>
                <a:cs typeface="Century Gothic"/>
              </a:rPr>
              <a:t>Garret Holt, Sung Hong, Nawras Rabbani, Matthew Rodin, Tiffany Wang &amp; Troy Yang 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14903724" y="29693440"/>
            <a:ext cx="14901039" cy="2607860"/>
            <a:chOff x="3077292" y="6179887"/>
            <a:chExt cx="3153659" cy="551901"/>
          </a:xfrm>
        </p:grpSpPr>
        <p:pic>
          <p:nvPicPr>
            <p:cNvPr id="24" name="Picture 23" descr="Screen Shot 2016-04-05 at 3.35.35 AM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8321" y="6186006"/>
              <a:ext cx="622125" cy="456132"/>
            </a:xfrm>
            <a:prstGeom prst="rect">
              <a:avLst/>
            </a:prstGeom>
          </p:spPr>
        </p:pic>
        <p:pic>
          <p:nvPicPr>
            <p:cNvPr id="25" name="Picture 24" descr="Screen Shot 2016-04-05 at 3.35.42 AM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41022" y="6230528"/>
              <a:ext cx="641825" cy="362688"/>
            </a:xfrm>
            <a:prstGeom prst="rect">
              <a:avLst/>
            </a:prstGeom>
          </p:spPr>
        </p:pic>
        <p:pic>
          <p:nvPicPr>
            <p:cNvPr id="26" name="Picture 25" descr="Screen Shot 2016-04-05 at 3.35.47 AM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8799" y="6194405"/>
              <a:ext cx="603756" cy="476478"/>
            </a:xfrm>
            <a:prstGeom prst="rect">
              <a:avLst/>
            </a:prstGeom>
          </p:spPr>
        </p:pic>
        <p:pic>
          <p:nvPicPr>
            <p:cNvPr id="27" name="Picture 26" descr="Screen Shot 2016-04-05 at 3.35.53 AM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71958" y="6179887"/>
              <a:ext cx="657913" cy="449052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4342761" y="6634086"/>
              <a:ext cx="1888190" cy="97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Century Gothic"/>
                  <a:cs typeface="Century Gothic"/>
                </a:rPr>
                <a:t> EV3 PROGRAMMABLE BRICK      LARGE MOTOR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077292" y="6632293"/>
              <a:ext cx="1781673" cy="97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Century Gothic"/>
                  <a:cs typeface="Century Gothic"/>
                </a:rPr>
                <a:t> COLOR SENSOR     ULTRASONIC SENSOR</a:t>
              </a:r>
            </a:p>
          </p:txBody>
        </p:sp>
      </p:grpSp>
      <p:graphicFrame>
        <p:nvGraphicFramePr>
          <p:cNvPr id="28" name="Chart 2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8556086"/>
              </p:ext>
            </p:extLst>
          </p:nvPr>
        </p:nvGraphicFramePr>
        <p:xfrm>
          <a:off x="566070" y="27688139"/>
          <a:ext cx="9243672" cy="3095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8823411"/>
              </p:ext>
            </p:extLst>
          </p:nvPr>
        </p:nvGraphicFramePr>
        <p:xfrm>
          <a:off x="156394" y="24699342"/>
          <a:ext cx="14628266" cy="1901326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317865"/>
                <a:gridCol w="1600007"/>
                <a:gridCol w="1761881"/>
                <a:gridCol w="2040074"/>
                <a:gridCol w="2040079"/>
                <a:gridCol w="1645965"/>
                <a:gridCol w="1553242"/>
                <a:gridCol w="1669153"/>
              </a:tblGrid>
              <a:tr h="725465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effectLst/>
                        <a:latin typeface="Century Gothic"/>
                        <a:cs typeface="Century Gothic"/>
                      </a:endParaRPr>
                    </a:p>
                  </a:txBody>
                  <a:tcPr marL="324041" marR="324041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Garret Holt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Sung Hong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err="1" smtClean="0">
                          <a:effectLst/>
                          <a:latin typeface="Century Gothic"/>
                          <a:cs typeface="Century Gothic"/>
                        </a:rPr>
                        <a:t>Nawras</a:t>
                      </a: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lang="en-US" sz="2400" dirty="0" err="1" smtClean="0">
                          <a:effectLst/>
                          <a:latin typeface="Century Gothic"/>
                          <a:cs typeface="Century Gothic"/>
                        </a:rPr>
                        <a:t>Rabanni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Matthew Rodin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Tiffany Wang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Toy Yang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Total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49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Century Gothic"/>
                          <a:cs typeface="Century Gothic"/>
                        </a:rPr>
                        <a:t>Total</a:t>
                      </a:r>
                      <a:r>
                        <a:rPr lang="en-US" sz="2400" baseline="0" dirty="0" smtClean="0">
                          <a:latin typeface="Century Gothic"/>
                          <a:cs typeface="Century Gothic"/>
                        </a:rPr>
                        <a:t> Hours</a:t>
                      </a:r>
                      <a:endParaRPr lang="en-US" sz="2400" dirty="0">
                        <a:latin typeface="Century Gothic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51.5</a:t>
                      </a:r>
                      <a:endParaRPr lang="en-US" sz="2400" b="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47.5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47.5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50.0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57.5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45.5</a:t>
                      </a:r>
                      <a:endParaRPr lang="en-US" sz="2400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  <a:latin typeface="Century Gothic"/>
                          <a:cs typeface="Century Gothic"/>
                        </a:rPr>
                        <a:t>299.5</a:t>
                      </a:r>
                      <a:endParaRPr lang="en-US" sz="2400" b="1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584903">
                <a:tc>
                  <a:txBody>
                    <a:bodyPr/>
                    <a:lstStyle/>
                    <a:p>
                      <a:pPr algn="ctr"/>
                      <a:r>
                        <a:rPr lang="en-US" sz="2400" i="1" dirty="0" smtClean="0">
                          <a:latin typeface="Century Gothic"/>
                          <a:cs typeface="Century Gothic"/>
                        </a:rPr>
                        <a:t>Avg./</a:t>
                      </a:r>
                      <a:r>
                        <a:rPr lang="en-US" sz="2400" i="1" baseline="0" dirty="0" smtClean="0">
                          <a:latin typeface="Century Gothic"/>
                          <a:cs typeface="Century Gothic"/>
                        </a:rPr>
                        <a:t>week</a:t>
                      </a:r>
                      <a:endParaRPr lang="en-US" sz="2400" i="1" dirty="0">
                        <a:latin typeface="Century Gothic"/>
                        <a:cs typeface="Century Gothic"/>
                      </a:endParaRPr>
                    </a:p>
                  </a:txBody>
                  <a:tcPr marL="324041" marR="324041" marT="0" marB="0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i="1" dirty="0" smtClean="0">
                          <a:effectLst/>
                          <a:latin typeface="Century Gothic"/>
                          <a:cs typeface="Century Gothic"/>
                        </a:rPr>
                        <a:t>8.58</a:t>
                      </a:r>
                      <a:endParaRPr lang="en-US" sz="2400" b="0" i="1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i="1" dirty="0" smtClean="0">
                          <a:effectLst/>
                          <a:latin typeface="Century Gothic"/>
                          <a:cs typeface="Century Gothic"/>
                        </a:rPr>
                        <a:t>7.92</a:t>
                      </a:r>
                      <a:endParaRPr lang="en-US" sz="2400" i="1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i="1" dirty="0" smtClean="0">
                          <a:effectLst/>
                          <a:latin typeface="Century Gothic"/>
                          <a:cs typeface="Century Gothic"/>
                        </a:rPr>
                        <a:t>7.92</a:t>
                      </a:r>
                      <a:endParaRPr lang="en-US" sz="2400" i="1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i="1" dirty="0" smtClean="0">
                          <a:effectLst/>
                          <a:latin typeface="Century Gothic"/>
                          <a:cs typeface="Century Gothic"/>
                        </a:rPr>
                        <a:t>8.33</a:t>
                      </a:r>
                      <a:endParaRPr lang="en-US" sz="2400" i="1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i="1" dirty="0" smtClean="0">
                          <a:effectLst/>
                          <a:latin typeface="Century Gothic"/>
                          <a:cs typeface="Century Gothic"/>
                        </a:rPr>
                        <a:t>9.58</a:t>
                      </a:r>
                      <a:endParaRPr lang="en-US" sz="2400" i="1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i="1" dirty="0" smtClean="0">
                          <a:effectLst/>
                          <a:latin typeface="Century Gothic"/>
                          <a:cs typeface="Century Gothic"/>
                        </a:rPr>
                        <a:t>7.58</a:t>
                      </a:r>
                      <a:endParaRPr lang="en-US" sz="2400" i="1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400" i="1" dirty="0" smtClean="0">
                          <a:effectLst/>
                          <a:latin typeface="Century Gothic"/>
                          <a:cs typeface="Century Gothic"/>
                        </a:rPr>
                        <a:t>8.29</a:t>
                      </a:r>
                      <a:endParaRPr lang="en-US" sz="2400" b="1" i="1" dirty="0">
                        <a:effectLst/>
                        <a:latin typeface="Century Gothic"/>
                        <a:ea typeface="ＭＳ 明朝"/>
                        <a:cs typeface="Century Gothic"/>
                      </a:endParaRPr>
                    </a:p>
                  </a:txBody>
                  <a:tcPr marL="324041" marR="324041" marT="0" marB="0"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32" name="Chart 3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827222"/>
              </p:ext>
            </p:extLst>
          </p:nvPr>
        </p:nvGraphicFramePr>
        <p:xfrm>
          <a:off x="9192808" y="27552086"/>
          <a:ext cx="6499285" cy="37830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9455862" y="30627395"/>
            <a:ext cx="5811410" cy="744050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r>
              <a:rPr lang="en-US" sz="2000" dirty="0" smtClean="0">
                <a:latin typeface="Century Gothic"/>
                <a:cs typeface="Century Gothic"/>
              </a:rPr>
              <a:t>PERCENTAGE OF TOTAL BUDGET USED</a:t>
            </a:r>
            <a:endParaRPr lang="en-US" sz="2000" dirty="0">
              <a:latin typeface="Century Gothic"/>
              <a:cs typeface="Century Gothic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8762600" y="5216432"/>
            <a:ext cx="11899214" cy="2744597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pPr algn="just"/>
            <a:r>
              <a:rPr lang="en-US" sz="3800" b="1" dirty="0" smtClean="0">
                <a:latin typeface="Century Gothic"/>
                <a:cs typeface="Century Gothic"/>
              </a:rPr>
              <a:t>BLOCK </a:t>
            </a:r>
            <a:r>
              <a:rPr lang="en-US" sz="3800" b="1" dirty="0">
                <a:latin typeface="Century Gothic"/>
                <a:cs typeface="Century Gothic"/>
              </a:rPr>
              <a:t>DIAGRAM </a:t>
            </a:r>
          </a:p>
          <a:p>
            <a:endParaRPr lang="en-US" sz="2800" b="1" dirty="0">
              <a:latin typeface="Century Gothic"/>
              <a:cs typeface="Century Gothic"/>
            </a:endParaRPr>
          </a:p>
          <a:p>
            <a:r>
              <a:rPr lang="en-US" sz="2800" b="1" dirty="0">
                <a:latin typeface="Century Gothic"/>
                <a:cs typeface="Century Gothic"/>
              </a:rPr>
              <a:t>GOAL</a:t>
            </a:r>
            <a:r>
              <a:rPr lang="en-US" sz="2800" dirty="0">
                <a:latin typeface="Century Gothic"/>
                <a:cs typeface="Century Gothic"/>
              </a:rPr>
              <a:t>: </a:t>
            </a:r>
            <a:r>
              <a:rPr lang="en-US" sz="2800" i="1" dirty="0">
                <a:latin typeface="Century Gothic"/>
                <a:cs typeface="Century Gothic"/>
              </a:rPr>
              <a:t>map general pieces of software architecture </a:t>
            </a:r>
            <a:endParaRPr lang="en-US" sz="2800" b="1" dirty="0">
              <a:latin typeface="Century Gothic"/>
              <a:cs typeface="Century Gothic"/>
            </a:endParaRPr>
          </a:p>
          <a:p>
            <a:r>
              <a:rPr lang="en-US" sz="2800" b="1" dirty="0">
                <a:latin typeface="Century Gothic"/>
                <a:cs typeface="Century Gothic"/>
              </a:rPr>
              <a:t>SQUARES</a:t>
            </a:r>
            <a:r>
              <a:rPr lang="en-US" sz="2800" i="1" dirty="0">
                <a:latin typeface="Century Gothic"/>
                <a:cs typeface="Century Gothic"/>
              </a:rPr>
              <a:t> major blocks </a:t>
            </a:r>
            <a:r>
              <a:rPr lang="en-US" sz="2400" i="1" dirty="0">
                <a:latin typeface="Century Gothic"/>
                <a:cs typeface="Century Gothic"/>
              </a:rPr>
              <a:t>(more general concepts</a:t>
            </a:r>
            <a:r>
              <a:rPr lang="en-US" sz="2400" i="1" dirty="0" smtClean="0">
                <a:latin typeface="Century Gothic"/>
                <a:cs typeface="Century Gothic"/>
              </a:rPr>
              <a:t>)</a:t>
            </a:r>
            <a:endParaRPr lang="en-US" sz="2800" b="1" dirty="0">
              <a:latin typeface="Century Gothic"/>
              <a:cs typeface="Century Gothic"/>
            </a:endParaRPr>
          </a:p>
          <a:p>
            <a:r>
              <a:rPr lang="en-US" sz="2800" b="1" dirty="0">
                <a:latin typeface="Century Gothic"/>
                <a:cs typeface="Century Gothic"/>
              </a:rPr>
              <a:t>CIRCLES</a:t>
            </a:r>
            <a:r>
              <a:rPr lang="en-US" sz="2800" dirty="0">
                <a:latin typeface="Century Gothic"/>
                <a:cs typeface="Century Gothic"/>
              </a:rPr>
              <a:t>:  </a:t>
            </a:r>
            <a:r>
              <a:rPr lang="en-US" sz="2800" i="1" dirty="0">
                <a:latin typeface="Century Gothic"/>
                <a:cs typeface="Century Gothic"/>
              </a:rPr>
              <a:t>minor blocks </a:t>
            </a:r>
            <a:r>
              <a:rPr lang="en-US" sz="2400" i="1" dirty="0">
                <a:latin typeface="Century Gothic"/>
                <a:cs typeface="Century Gothic"/>
              </a:rPr>
              <a:t>(more specific concepts)</a:t>
            </a:r>
          </a:p>
        </p:txBody>
      </p:sp>
      <p:pic>
        <p:nvPicPr>
          <p:cNvPr id="10" name="Picture 9" descr="Screen Shot 2016-04-07 at 2.30.06 AM.png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2" t="2454" r="3417"/>
          <a:stretch/>
        </p:blipFill>
        <p:spPr>
          <a:xfrm>
            <a:off x="3189241" y="5660416"/>
            <a:ext cx="9431558" cy="96889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919214" y="17372966"/>
            <a:ext cx="12065342" cy="3883371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pPr marL="436563" indent="-79375" algn="just"/>
            <a:r>
              <a:rPr lang="en-US" sz="2800" b="1" dirty="0" smtClean="0">
                <a:latin typeface="Century Gothic"/>
                <a:cs typeface="Century Gothic"/>
              </a:rPr>
              <a:t>OFFENSE</a:t>
            </a:r>
            <a:endParaRPr lang="en-US" sz="2800" b="1" dirty="0">
              <a:solidFill>
                <a:srgbClr val="FF0000"/>
              </a:solidFill>
              <a:latin typeface="Century Gothic"/>
              <a:cs typeface="Century Gothic"/>
            </a:endParaRPr>
          </a:p>
          <a:p>
            <a:pPr marL="840105" indent="-420053" algn="just">
              <a:buAutoNum type="arabicPeriod"/>
            </a:pPr>
            <a:r>
              <a:rPr lang="en-US" sz="2800" dirty="0">
                <a:latin typeface="Century Gothic"/>
                <a:cs typeface="Century Gothic"/>
              </a:rPr>
              <a:t>Localization </a:t>
            </a:r>
          </a:p>
          <a:p>
            <a:pPr marL="840105" indent="-420053" algn="just">
              <a:buAutoNum type="arabicPeriod"/>
            </a:pPr>
            <a:r>
              <a:rPr lang="en-US" sz="2800" dirty="0">
                <a:latin typeface="Century Gothic"/>
                <a:cs typeface="Century Gothic"/>
              </a:rPr>
              <a:t>Navigation (with obstacle avoidance) to offense zone– along the walls of the board</a:t>
            </a:r>
          </a:p>
          <a:p>
            <a:pPr marL="840105" indent="-420053" algn="just">
              <a:buAutoNum type="arabicPeriod"/>
            </a:pPr>
            <a:r>
              <a:rPr lang="en-US" sz="2800" dirty="0">
                <a:latin typeface="Century Gothic"/>
                <a:cs typeface="Century Gothic"/>
              </a:rPr>
              <a:t>Navigation to the ball rack </a:t>
            </a:r>
          </a:p>
          <a:p>
            <a:pPr marL="840105" indent="-420053" algn="just">
              <a:buAutoNum type="arabicPeriod"/>
            </a:pPr>
            <a:r>
              <a:rPr lang="en-US" sz="2800" dirty="0">
                <a:latin typeface="Century Gothic"/>
                <a:cs typeface="Century Gothic"/>
              </a:rPr>
              <a:t>Ball collection </a:t>
            </a:r>
          </a:p>
          <a:p>
            <a:pPr marL="840105" indent="-420053" algn="just">
              <a:buAutoNum type="arabicPeriod"/>
            </a:pPr>
            <a:r>
              <a:rPr lang="en-US" sz="2800" dirty="0">
                <a:latin typeface="Century Gothic"/>
                <a:cs typeface="Century Gothic"/>
              </a:rPr>
              <a:t>Ball loading (with color identification) – ready for launch </a:t>
            </a:r>
          </a:p>
          <a:p>
            <a:pPr marL="840105" indent="-420053" algn="just">
              <a:buAutoNum type="arabicPeriod"/>
            </a:pPr>
            <a:r>
              <a:rPr lang="en-US" sz="2800" dirty="0">
                <a:latin typeface="Century Gothic"/>
                <a:cs typeface="Century Gothic"/>
              </a:rPr>
              <a:t>Ball launching – towards the </a:t>
            </a:r>
            <a:r>
              <a:rPr lang="en-US" sz="2800" dirty="0" smtClean="0">
                <a:latin typeface="Century Gothic"/>
                <a:cs typeface="Century Gothic"/>
              </a:rPr>
              <a:t>goal</a:t>
            </a:r>
            <a:endParaRPr lang="en-US" sz="2800" dirty="0">
              <a:latin typeface="Century Gothic"/>
              <a:cs typeface="Century Gothic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9149105" y="18436551"/>
            <a:ext cx="12672838" cy="4698979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pPr algn="just"/>
            <a:r>
              <a:rPr lang="en-US" sz="3800" b="1" dirty="0">
                <a:latin typeface="Century Gothic"/>
                <a:cs typeface="Century Gothic"/>
              </a:rPr>
              <a:t>THREADING DIAGRAM </a:t>
            </a:r>
          </a:p>
          <a:p>
            <a:endParaRPr lang="en-US" sz="1900" b="1" dirty="0">
              <a:latin typeface="Century Gothic"/>
              <a:cs typeface="Century Gothic"/>
            </a:endParaRPr>
          </a:p>
          <a:p>
            <a:r>
              <a:rPr lang="en-US" sz="2800" dirty="0">
                <a:solidFill>
                  <a:schemeClr val="accent1"/>
                </a:solidFill>
                <a:latin typeface="Century Gothic"/>
                <a:cs typeface="Century Gothic"/>
              </a:rPr>
              <a:t>Blue</a:t>
            </a:r>
            <a:r>
              <a:rPr lang="en-US" sz="2800" dirty="0">
                <a:latin typeface="Century Gothic"/>
                <a:cs typeface="Century Gothic"/>
              </a:rPr>
              <a:t>: </a:t>
            </a:r>
            <a:r>
              <a:rPr lang="en-US" sz="2800" dirty="0" smtClean="0">
                <a:latin typeface="Century Gothic"/>
                <a:cs typeface="Century Gothic"/>
              </a:rPr>
              <a:t>Sequential </a:t>
            </a:r>
            <a:r>
              <a:rPr lang="en-US" sz="2800" dirty="0">
                <a:latin typeface="Century Gothic"/>
                <a:cs typeface="Century Gothic"/>
              </a:rPr>
              <a:t>commands </a:t>
            </a:r>
            <a:r>
              <a:rPr lang="en-US" sz="2800" dirty="0" smtClean="0">
                <a:latin typeface="Century Gothic"/>
                <a:cs typeface="Century Gothic"/>
              </a:rPr>
              <a:t/>
            </a:r>
            <a:br>
              <a:rPr lang="en-US" sz="2800" dirty="0" smtClean="0">
                <a:latin typeface="Century Gothic"/>
                <a:cs typeface="Century Gothic"/>
              </a:rPr>
            </a:br>
            <a:r>
              <a:rPr lang="en-US" sz="2800" dirty="0" smtClean="0">
                <a:latin typeface="Century Gothic"/>
                <a:cs typeface="Century Gothic"/>
              </a:rPr>
              <a:t>        </a:t>
            </a:r>
            <a:r>
              <a:rPr lang="en-US" sz="2400" dirty="0" smtClean="0">
                <a:latin typeface="Century Gothic"/>
                <a:cs typeface="Century Gothic"/>
              </a:rPr>
              <a:t>(</a:t>
            </a:r>
            <a:r>
              <a:rPr lang="en-US" sz="2400" dirty="0">
                <a:latin typeface="Century Gothic"/>
                <a:cs typeface="Century Gothic"/>
              </a:rPr>
              <a:t>always beginning with localization)</a:t>
            </a:r>
          </a:p>
          <a:p>
            <a:r>
              <a:rPr lang="en-US" sz="2800" dirty="0">
                <a:solidFill>
                  <a:srgbClr val="FF0000"/>
                </a:solidFill>
                <a:latin typeface="Century Gothic"/>
                <a:cs typeface="Century Gothic"/>
              </a:rPr>
              <a:t>Red: </a:t>
            </a:r>
            <a:r>
              <a:rPr lang="en-US" sz="2800" dirty="0" smtClean="0">
                <a:latin typeface="Century Gothic"/>
                <a:cs typeface="Century Gothic"/>
              </a:rPr>
              <a:t>Continuously </a:t>
            </a:r>
            <a:r>
              <a:rPr lang="en-US" sz="2800" dirty="0">
                <a:latin typeface="Century Gothic"/>
                <a:cs typeface="Century Gothic"/>
              </a:rPr>
              <a:t>executing </a:t>
            </a:r>
            <a:r>
              <a:rPr lang="en-US" sz="2800" dirty="0" smtClean="0">
                <a:latin typeface="Century Gothic"/>
                <a:cs typeface="Century Gothic"/>
              </a:rPr>
              <a:t/>
            </a:r>
            <a:br>
              <a:rPr lang="en-US" sz="2800" dirty="0" smtClean="0">
                <a:latin typeface="Century Gothic"/>
                <a:cs typeface="Century Gothic"/>
              </a:rPr>
            </a:br>
            <a:r>
              <a:rPr lang="en-US" sz="2800" dirty="0" smtClean="0">
                <a:latin typeface="Century Gothic"/>
                <a:cs typeface="Century Gothic"/>
              </a:rPr>
              <a:t>         threads</a:t>
            </a:r>
            <a:endParaRPr lang="en-US" sz="2800" dirty="0">
              <a:latin typeface="Century Gothic"/>
              <a:cs typeface="Century Gothic"/>
            </a:endParaRPr>
          </a:p>
          <a:p>
            <a:endParaRPr lang="en-US" sz="2800" dirty="0" smtClean="0">
              <a:latin typeface="Century Gothic"/>
              <a:cs typeface="Century Gothic"/>
            </a:endParaRPr>
          </a:p>
          <a:p>
            <a:r>
              <a:rPr lang="en-US" sz="2800" dirty="0" smtClean="0">
                <a:latin typeface="Century Gothic"/>
                <a:cs typeface="Century Gothic"/>
              </a:rPr>
              <a:t>Important</a:t>
            </a:r>
            <a:r>
              <a:rPr lang="en-US" sz="2800" dirty="0">
                <a:latin typeface="Century Gothic"/>
                <a:cs typeface="Century Gothic"/>
              </a:rPr>
              <a:t>: </a:t>
            </a:r>
            <a:r>
              <a:rPr lang="en-US" sz="2800" dirty="0" smtClean="0">
                <a:latin typeface="Century Gothic"/>
                <a:cs typeface="Century Gothic"/>
              </a:rPr>
              <a:t>Evaluation </a:t>
            </a:r>
            <a:r>
              <a:rPr lang="en-US" sz="2800" dirty="0">
                <a:latin typeface="Century Gothic"/>
                <a:cs typeface="Century Gothic"/>
              </a:rPr>
              <a:t>of global variables </a:t>
            </a:r>
            <a:r>
              <a:rPr lang="en-US" sz="2400" dirty="0">
                <a:latin typeface="Century Gothic"/>
                <a:cs typeface="Century Gothic"/>
              </a:rPr>
              <a:t>(dependent on the robot's position and sensor reading)</a:t>
            </a:r>
          </a:p>
          <a:p>
            <a:pPr indent="412554">
              <a:buFont typeface="Arial"/>
              <a:buChar char="•"/>
            </a:pPr>
            <a:endParaRPr lang="en-US" sz="2800" b="1" dirty="0">
              <a:latin typeface="Century Gothic"/>
              <a:cs typeface="Century Gothic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784563" y="3216255"/>
            <a:ext cx="7926258" cy="1454318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pPr algn="ctr"/>
            <a:r>
              <a:rPr lang="en-US" sz="6600" b="1" dirty="0">
                <a:latin typeface="Century Gothic"/>
                <a:cs typeface="Century Gothic"/>
              </a:rPr>
              <a:t>OBJECTIVE</a:t>
            </a:r>
            <a:r>
              <a:rPr lang="en-US" sz="5700" b="1" dirty="0">
                <a:solidFill>
                  <a:srgbClr val="FF0000"/>
                </a:solidFill>
                <a:latin typeface="Century Gothic"/>
                <a:cs typeface="Century Gothic"/>
              </a:rPr>
              <a:t>.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784563" y="23019217"/>
            <a:ext cx="7926258" cy="1454318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pPr algn="ctr"/>
            <a:r>
              <a:rPr lang="en-US" sz="6600" b="1" dirty="0">
                <a:latin typeface="Century Gothic"/>
                <a:cs typeface="Century Gothic"/>
              </a:rPr>
              <a:t>BUDGET</a:t>
            </a:r>
            <a:r>
              <a:rPr lang="en-US" sz="5700" b="1" dirty="0">
                <a:solidFill>
                  <a:srgbClr val="FF0000"/>
                </a:solidFill>
                <a:latin typeface="Century Gothic"/>
                <a:cs typeface="Century Gothic"/>
              </a:rPr>
              <a:t>.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6867618" y="24037331"/>
            <a:ext cx="7926258" cy="1454318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pPr algn="ctr"/>
            <a:r>
              <a:rPr lang="en-US" sz="6600" b="1" dirty="0">
                <a:latin typeface="Century Gothic"/>
                <a:cs typeface="Century Gothic"/>
              </a:rPr>
              <a:t>MATERIALS</a:t>
            </a:r>
            <a:r>
              <a:rPr lang="en-US" sz="5700" b="1" dirty="0">
                <a:solidFill>
                  <a:srgbClr val="FF0000"/>
                </a:solidFill>
                <a:latin typeface="Century Gothic"/>
                <a:cs typeface="Century Gothic"/>
              </a:rPr>
              <a:t>.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5919514" y="16114015"/>
            <a:ext cx="9927102" cy="1454318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r>
              <a:rPr lang="en-US" sz="6600" b="1" dirty="0">
                <a:latin typeface="Century Gothic"/>
                <a:cs typeface="Century Gothic"/>
              </a:rPr>
              <a:t>GENERAL PROCEDURE</a:t>
            </a:r>
            <a:r>
              <a:rPr lang="en-US" sz="5700" b="1" dirty="0">
                <a:solidFill>
                  <a:srgbClr val="FF0000"/>
                </a:solidFill>
                <a:latin typeface="Century Gothic"/>
                <a:cs typeface="Century Gothic"/>
              </a:rPr>
              <a:t>.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6348394" y="3216255"/>
            <a:ext cx="9927102" cy="1454318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pPr algn="ctr"/>
            <a:r>
              <a:rPr lang="en-US" sz="6600" b="1" dirty="0">
                <a:latin typeface="Century Gothic"/>
                <a:cs typeface="Century Gothic"/>
              </a:rPr>
              <a:t>HARDWARE</a:t>
            </a:r>
            <a:r>
              <a:rPr lang="en-US" sz="5700" b="1" dirty="0">
                <a:solidFill>
                  <a:srgbClr val="FF0000"/>
                </a:solidFill>
                <a:latin typeface="Century Gothic"/>
                <a:cs typeface="Century Gothic"/>
              </a:rPr>
              <a:t>.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0962441" y="26394176"/>
            <a:ext cx="6361239" cy="2324995"/>
          </a:xfrm>
          <a:prstGeom prst="rect">
            <a:avLst/>
          </a:prstGeom>
          <a:noFill/>
        </p:spPr>
        <p:txBody>
          <a:bodyPr wrap="none" lIns="432054" tIns="216027" rIns="432054" bIns="216027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800" b="1" dirty="0">
                <a:latin typeface="Century Gothic"/>
                <a:cs typeface="Century Gothic"/>
              </a:rPr>
              <a:t>3RD PARTY MATERIAL</a:t>
            </a:r>
          </a:p>
          <a:p>
            <a:pPr indent="420053">
              <a:lnSpc>
                <a:spcPct val="110000"/>
              </a:lnSpc>
            </a:pPr>
            <a:r>
              <a:rPr lang="en-US" sz="2800" dirty="0">
                <a:latin typeface="Century Gothic"/>
                <a:cs typeface="Century Gothic"/>
              </a:rPr>
              <a:t>1x Roll of Scotch Tape – 2.50$</a:t>
            </a:r>
          </a:p>
          <a:p>
            <a:pPr indent="420053">
              <a:lnSpc>
                <a:spcPct val="110000"/>
              </a:lnSpc>
            </a:pPr>
            <a:r>
              <a:rPr lang="en-US" sz="2800" dirty="0">
                <a:latin typeface="Century Gothic"/>
                <a:cs typeface="Century Gothic"/>
              </a:rPr>
              <a:t>1x Poster – 17.00$</a:t>
            </a:r>
          </a:p>
          <a:p>
            <a:pPr indent="420053">
              <a:lnSpc>
                <a:spcPct val="110000"/>
              </a:lnSpc>
            </a:pPr>
            <a:r>
              <a:rPr lang="en-US" sz="2800" dirty="0" smtClean="0">
                <a:latin typeface="Century Gothic"/>
                <a:cs typeface="Century Gothic"/>
              </a:rPr>
              <a:t>2 x </a:t>
            </a:r>
            <a:r>
              <a:rPr lang="en-US" sz="2800" dirty="0">
                <a:latin typeface="Century Gothic"/>
                <a:cs typeface="Century Gothic"/>
              </a:rPr>
              <a:t>USB Key – 5.00$ 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1515454" y="3216255"/>
            <a:ext cx="9927102" cy="1454318"/>
          </a:xfrm>
          <a:prstGeom prst="rect">
            <a:avLst/>
          </a:prstGeom>
          <a:noFill/>
        </p:spPr>
        <p:txBody>
          <a:bodyPr wrap="square" lIns="432054" tIns="216027" rIns="432054" bIns="216027" rtlCol="0">
            <a:spAutoFit/>
          </a:bodyPr>
          <a:lstStyle/>
          <a:p>
            <a:pPr algn="ctr"/>
            <a:r>
              <a:rPr lang="en-US" sz="6600" b="1" dirty="0">
                <a:latin typeface="Century Gothic"/>
                <a:cs typeface="Century Gothic"/>
              </a:rPr>
              <a:t>SOFTWARE</a:t>
            </a:r>
            <a:r>
              <a:rPr lang="en-US" sz="5700" b="1" dirty="0">
                <a:solidFill>
                  <a:srgbClr val="FF0000"/>
                </a:solidFill>
                <a:latin typeface="Century Gothic"/>
                <a:cs typeface="Century Gothic"/>
              </a:rPr>
              <a:t>.</a:t>
            </a: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22266" b="75098" l="58672" r="93750">
                        <a14:foregroundMark x1="85703" y1="47363" x2="87891" y2="56836"/>
                        <a14:foregroundMark x1="83047" y1="29785" x2="86797" y2="36523"/>
                        <a14:foregroundMark x1="67344" y1="67676" x2="81953" y2="66992"/>
                        <a14:foregroundMark x1="79219" y1="58887" x2="83047" y2="47363"/>
                      </a14:backgroundRemoval>
                    </a14:imgEffect>
                  </a14:imgLayer>
                </a14:imgProps>
              </a:ext>
            </a:extLst>
          </a:blip>
          <a:srcRect l="57240" t="23147" r="6763" b="26602"/>
          <a:stretch/>
        </p:blipFill>
        <p:spPr>
          <a:xfrm>
            <a:off x="14974170" y="17944762"/>
            <a:ext cx="2642383" cy="2950970"/>
          </a:xfrm>
          <a:prstGeom prst="rect">
            <a:avLst/>
          </a:prstGeom>
        </p:spPr>
      </p:pic>
      <p:sp>
        <p:nvSpPr>
          <p:cNvPr id="51" name="TextBox 50"/>
          <p:cNvSpPr txBox="1"/>
          <p:nvPr/>
        </p:nvSpPr>
        <p:spPr>
          <a:xfrm>
            <a:off x="15456448" y="21452441"/>
            <a:ext cx="74820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dirty="0">
                <a:latin typeface="Century Gothic"/>
                <a:cs typeface="Century Gothic"/>
              </a:rPr>
              <a:t>DEFENSE</a:t>
            </a:r>
          </a:p>
          <a:p>
            <a:pPr marL="436563" indent="-436563" algn="just">
              <a:buAutoNum type="arabicPeriod"/>
            </a:pPr>
            <a:r>
              <a:rPr lang="en-US" sz="2800" dirty="0">
                <a:latin typeface="Century Gothic"/>
                <a:cs typeface="Century Gothic"/>
              </a:rPr>
              <a:t>Localization </a:t>
            </a:r>
          </a:p>
          <a:p>
            <a:pPr marL="436563" indent="-436563" algn="just">
              <a:buAutoNum type="arabicPeriod"/>
            </a:pPr>
            <a:r>
              <a:rPr lang="en-US" sz="2800" dirty="0">
                <a:latin typeface="Century Gothic"/>
                <a:cs typeface="Century Gothic"/>
              </a:rPr>
              <a:t>Arm extension – for a wider robot</a:t>
            </a:r>
          </a:p>
          <a:p>
            <a:pPr marL="436563" indent="-436563" algn="just">
              <a:buAutoNum type="arabicPeriod"/>
            </a:pPr>
            <a:r>
              <a:rPr lang="en-US" sz="2800" dirty="0">
                <a:latin typeface="Century Gothic"/>
                <a:cs typeface="Century Gothic"/>
              </a:rPr>
              <a:t>Navigation to defense zone </a:t>
            </a:r>
          </a:p>
          <a:p>
            <a:pPr marL="436563" indent="-436563" algn="just">
              <a:buAutoNum type="arabicPeriod"/>
            </a:pPr>
            <a:r>
              <a:rPr lang="en-US" sz="2800" dirty="0">
                <a:latin typeface="Century Gothic"/>
                <a:cs typeface="Century Gothic"/>
              </a:rPr>
              <a:t>Patrol </a:t>
            </a: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flipH="1">
            <a:off x="22810136" y="21620211"/>
            <a:ext cx="3967480" cy="2643334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779864" y="223224"/>
            <a:ext cx="1963433" cy="3023502"/>
          </a:xfrm>
          <a:prstGeom prst="rect">
            <a:avLst/>
          </a:prstGeom>
        </p:spPr>
      </p:pic>
      <p:pic>
        <p:nvPicPr>
          <p:cNvPr id="59" name="Picture 58" descr="ThreadingDiagram.jp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4687" y="22775615"/>
            <a:ext cx="14195436" cy="7450999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13403143" y="718696"/>
            <a:ext cx="14855207" cy="2198456"/>
            <a:chOff x="12856249" y="718696"/>
            <a:chExt cx="14855207" cy="2198456"/>
          </a:xfrm>
        </p:grpSpPr>
        <p:sp>
          <p:nvSpPr>
            <p:cNvPr id="55" name="Oval 54"/>
            <p:cNvSpPr/>
            <p:nvPr/>
          </p:nvSpPr>
          <p:spPr>
            <a:xfrm>
              <a:off x="21147818" y="1658898"/>
              <a:ext cx="317503" cy="31750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7" name="Picture 56"/>
            <p:cNvPicPr>
              <a:picLocks noChangeAspect="1"/>
            </p:cNvPicPr>
            <p:nvPr/>
          </p:nvPicPr>
          <p:blipFill rotWithShape="1">
            <a:blip r:embed="rId16"/>
            <a:srcRect l="79656"/>
            <a:stretch/>
          </p:blipFill>
          <p:spPr>
            <a:xfrm rot="10800000" flipH="1">
              <a:off x="21873919" y="718696"/>
              <a:ext cx="2247576" cy="2198456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56249" y="1262172"/>
              <a:ext cx="8125930" cy="1272736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31" t="428" r="49934"/>
            <a:stretch/>
          </p:blipFill>
          <p:spPr>
            <a:xfrm>
              <a:off x="24229888" y="1414613"/>
              <a:ext cx="1418138" cy="118051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5516973" y="1145465"/>
              <a:ext cx="2194483" cy="1344368"/>
            </a:xfrm>
            <a:prstGeom prst="rect">
              <a:avLst/>
            </a:prstGeom>
          </p:spPr>
        </p:pic>
      </p:grpSp>
      <p:pic>
        <p:nvPicPr>
          <p:cNvPr id="46" name="Picture 4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flipH="1">
            <a:off x="28823046" y="279551"/>
            <a:ext cx="1963433" cy="3023502"/>
          </a:xfrm>
          <a:prstGeom prst="rect">
            <a:avLst/>
          </a:prstGeom>
        </p:spPr>
      </p:pic>
      <p:pic>
        <p:nvPicPr>
          <p:cNvPr id="49" name="Picture 48" descr="IMG_3837.JPG"/>
          <p:cNvPicPr>
            <a:picLocks noChangeAspect="1"/>
          </p:cNvPicPr>
          <p:nvPr/>
        </p:nvPicPr>
        <p:blipFill rotWithShape="1"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2206" b="93791" l="15901" r="86918">
                        <a14:foregroundMark x1="71017" y1="80310" x2="85846" y2="70139"/>
                        <a14:foregroundMark x1="66881" y1="27492" x2="67984" y2="38971"/>
                        <a14:foregroundMark x1="29657" y1="4534" x2="29871" y2="7802"/>
                        <a14:foregroundMark x1="30300" y1="11397" x2="28339" y2="15359"/>
                        <a14:foregroundMark x1="27911" y1="17320" x2="27911" y2="21569"/>
                        <a14:foregroundMark x1="27696" y1="22876" x2="29197" y2="26838"/>
                        <a14:foregroundMark x1="35080" y1="9109" x2="36183" y2="9763"/>
                        <a14:foregroundMark x1="78646" y1="44894" x2="78002" y2="42606"/>
                        <a14:foregroundMark x1="81924" y1="57026" x2="81924" y2="55392"/>
                        <a14:foregroundMark x1="77328" y1="56373" x2="77114" y2="55392"/>
                        <a14:foregroundMark x1="64491" y1="55719" x2="66881" y2="56373"/>
                        <a14:foregroundMark x1="78860" y1="55392" x2="81250" y2="54412"/>
                        <a14:foregroundMark x1="65962" y1="50613" x2="66513" y2="54248"/>
                        <a14:foregroundMark x1="58946" y1="58864" x2="58946" y2="63480"/>
                        <a14:foregroundMark x1="62776" y1="56699" x2="66176" y2="62500"/>
                        <a14:foregroundMark x1="53922" y1="54739" x2="54013" y2="51593"/>
                        <a14:foregroundMark x1="42188" y1="34436" x2="46477" y2="37908"/>
                        <a14:foregroundMark x1="47580" y1="32312" x2="47580" y2="31822"/>
                        <a14:foregroundMark x1="45374" y1="35090" x2="47120" y2="34273"/>
                        <a14:foregroundMark x1="30362" y1="7884" x2="31036" y2="10212"/>
                        <a14:foregroundMark x1="30913" y1="5065" x2="33333" y2="8047"/>
                        <a14:foregroundMark x1="29136" y1="6087" x2="29381" y2="7026"/>
                        <a14:foregroundMark x1="75643" y1="38644" x2="75643" y2="49551"/>
                        <a14:foregroundMark x1="68229" y1="29085" x2="69087" y2="29330"/>
                        <a14:foregroundMark x1="61244" y1="31863" x2="62408" y2="32026"/>
                        <a14:foregroundMark x1="54013" y1="28962" x2="54534" y2="28962"/>
                        <a14:foregroundMark x1="34406" y1="37704" x2="34406" y2="39583"/>
                        <a14:foregroundMark x1="33088" y1="40237" x2="33088" y2="40768"/>
                        <a14:foregroundMark x1="30790" y1="47181" x2="30790" y2="49142"/>
                        <a14:foregroundMark x1="30086" y1="51838" x2="29841" y2="52737"/>
                        <a14:foregroundMark x1="28339" y1="54616" x2="28768" y2="55270"/>
                        <a14:foregroundMark x1="29657" y1="51144" x2="29841" y2="50204"/>
                        <a14:foregroundMark x1="27880" y1="54616" x2="28248" y2="53676"/>
                        <a14:foregroundMark x1="52604" y1="86806" x2="54013" y2="89706"/>
                        <a14:foregroundMark x1="35815" y1="82680" x2="35999" y2="83456"/>
                        <a14:foregroundMark x1="38572" y1="84150" x2="40686" y2="86275"/>
                        <a14:foregroundMark x1="45006" y1="82680" x2="42984" y2="83987"/>
                        <a14:foregroundMark x1="36703" y1="12051" x2="34681" y2="21242"/>
                        <a14:foregroundMark x1="61336" y1="28799" x2="65227" y2="29085"/>
                        <a14:foregroundMark x1="78983" y1="48775" x2="80392" y2="53554"/>
                        <a14:foregroundMark x1="58517" y1="51144" x2="60355" y2="51961"/>
                        <a14:foregroundMark x1="69730" y1="56863" x2="70956" y2="61642"/>
                        <a14:foregroundMark x1="41452" y1="4453" x2="43015" y2="5637"/>
                        <a14:foregroundMark x1="32016" y1="29902" x2="29442" y2="26961"/>
                        <a14:foregroundMark x1="63664" y1="64257" x2="64246" y2="65155"/>
                        <a14:foregroundMark x1="65411" y1="67239" x2="67770" y2="65155"/>
                        <a14:foregroundMark x1="69363" y1="67810" x2="66605" y2="63358"/>
                        <a14:foregroundMark x1="68352" y1="58619" x2="71324" y2="66054"/>
                        <a14:foregroundMark x1="77420" y1="68423" x2="81924" y2="65441"/>
                        <a14:foregroundMark x1="59926" y1="90319" x2="59926" y2="90319"/>
                        <a14:backgroundMark x1="35754" y1="11397" x2="36183" y2="12051"/>
                        <a14:backgroundMark x1="54902" y1="50776" x2="57077" y2="52451"/>
                        <a14:backgroundMark x1="62531" y1="52451" x2="64920" y2="54412"/>
                        <a14:backgroundMark x1="74081" y1="46528" x2="73192" y2="51103"/>
                        <a14:backgroundMark x1="78217" y1="52124" x2="77574" y2="47835"/>
                        <a14:backgroundMark x1="80178" y1="58660" x2="80178" y2="62296"/>
                        <a14:backgroundMark x1="65594" y1="57680" x2="66881" y2="59641"/>
                        <a14:backgroundMark x1="56005" y1="59641" x2="56434" y2="62623"/>
                        <a14:backgroundMark x1="63634" y1="61275" x2="64491" y2="62623"/>
                        <a14:backgroundMark x1="71017" y1="52451" x2="71477" y2="52451"/>
                        <a14:backgroundMark x1="34865" y1="83946" x2="45772" y2="91830"/>
                        <a14:backgroundMark x1="45313" y1="88848" x2="50123" y2="89175"/>
                        <a14:backgroundMark x1="51195" y1="89175" x2="52941" y2="92484"/>
                        <a14:backgroundMark x1="43137" y1="87214" x2="48591" y2="87214"/>
                        <a14:backgroundMark x1="36612" y1="34395" x2="37040" y2="36356"/>
                        <a14:backgroundMark x1="39216" y1="34069" x2="39430" y2="37337"/>
                        <a14:backgroundMark x1="61366" y1="57721" x2="62010" y2="57721"/>
                        <a14:backgroundMark x1="41973" y1="36601" x2="43199" y2="37092"/>
                        <a14:backgroundMark x1="46017" y1="35784" x2="46569" y2="36275"/>
                        <a14:backgroundMark x1="38266" y1="19608" x2="38695" y2="18954"/>
                        <a14:backgroundMark x1="38572" y1="17933" x2="38817" y2="17443"/>
                        <a14:backgroundMark x1="38266" y1="12663" x2="38266" y2="14338"/>
                        <a14:backgroundMark x1="32996" y1="11356" x2="33670" y2="12827"/>
                        <a14:backgroundMark x1="31250" y1="7721" x2="32016" y2="9028"/>
                        <a14:backgroundMark x1="39461" y1="10743" x2="39890" y2="9518"/>
                        <a14:backgroundMark x1="77298" y1="44240" x2="77298" y2="46242"/>
                        <a14:backgroundMark x1="39614" y1="40400" x2="40411" y2="40768"/>
                        <a14:backgroundMark x1="35110" y1="37173" x2="35202" y2="39175"/>
                        <a14:backgroundMark x1="47120" y1="83211" x2="48529" y2="85866"/>
                        <a14:backgroundMark x1="48529" y1="84681" x2="49142" y2="85458"/>
                        <a14:backgroundMark x1="50031" y1="85866" x2="50123" y2="87337"/>
                        <a14:backgroundMark x1="53646" y1="91299" x2="55147" y2="91830"/>
                        <a14:backgroundMark x1="42371" y1="85335" x2="44485" y2="84395"/>
                        <a14:backgroundMark x1="42525" y1="83619" x2="44577" y2="83047"/>
                        <a14:backgroundMark x1="33701" y1="13113" x2="34344" y2="14052"/>
                        <a14:backgroundMark x1="38205" y1="21895" x2="38205" y2="22712"/>
                        <a14:backgroundMark x1="62929" y1="30678" x2="64767" y2="34518"/>
                        <a14:backgroundMark x1="61336" y1="29861" x2="62469" y2="29861"/>
                        <a14:backgroundMark x1="70159" y1="55556" x2="71998" y2="62337"/>
                        <a14:backgroundMark x1="78186" y1="64869" x2="76869" y2="65768"/>
                        <a14:backgroundMark x1="28676" y1="64542" x2="30637" y2="65441"/>
                        <a14:backgroundMark x1="19424" y1="63685" x2="22365" y2="63358"/>
                        <a14:backgroundMark x1="29044" y1="68096" x2="29259" y2="70180"/>
                        <a14:backgroundMark x1="78002" y1="69894" x2="81342" y2="67525"/>
                        <a14:backgroundMark x1="65411" y1="64257" x2="65411" y2="62173"/>
                        <a14:backgroundMark x1="68168" y1="68423" x2="65809" y2="70180"/>
                        <a14:backgroundMark x1="69148" y1="63358" x2="70343" y2="66054"/>
                        <a14:backgroundMark x1="72886" y1="63685" x2="73070" y2="660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129" r="12147" b="6968"/>
          <a:stretch/>
        </p:blipFill>
        <p:spPr>
          <a:xfrm>
            <a:off x="24020008" y="7571254"/>
            <a:ext cx="4510976" cy="3829970"/>
          </a:xfrm>
          <a:prstGeom prst="rect">
            <a:avLst/>
          </a:prstGeom>
        </p:spPr>
      </p:pic>
      <p:pic>
        <p:nvPicPr>
          <p:cNvPr id="52" name="Picture 51" descr="Screen Shot 2016-04-07 at 2.14.09 AM.png"/>
          <p:cNvPicPr>
            <a:picLocks noChangeAspect="1"/>
          </p:cNvPicPr>
          <p:nvPr/>
        </p:nvPicPr>
        <p:blipFill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2128" b="95272" l="4824" r="97774">
                        <a14:foregroundMark x1="62152" y1="38298" x2="62709" y2="45863"/>
                        <a14:foregroundMark x1="62152" y1="53901" x2="62152" y2="69976"/>
                        <a14:foregroundMark x1="70130" y1="53191" x2="69759" y2="65248"/>
                        <a14:foregroundMark x1="46011" y1="60757" x2="52319" y2="60993"/>
                        <a14:foregroundMark x1="42115" y1="55792" x2="42486" y2="58865"/>
                        <a14:foregroundMark x1="54917" y1="45154" x2="54731" y2="50118"/>
                        <a14:foregroundMark x1="12987" y1="76359" x2="10946" y2="72813"/>
                        <a14:foregroundMark x1="22263" y1="75650" x2="21336" y2="744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6740" y="12210430"/>
            <a:ext cx="4535731" cy="381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9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1248</TotalTime>
  <Words>268</Words>
  <Application>Microsoft Macintosh PowerPoint</Application>
  <PresentationFormat>Custom</PresentationFormat>
  <Paragraphs>116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Century Gothic</vt:lpstr>
      <vt:lpstr>ＭＳ 明朝</vt:lpstr>
      <vt:lpstr>Wingdings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Tiffany Wang</cp:lastModifiedBy>
  <cp:revision>118</cp:revision>
  <dcterms:created xsi:type="dcterms:W3CDTF">2016-04-05T06:13:16Z</dcterms:created>
  <dcterms:modified xsi:type="dcterms:W3CDTF">2016-04-11T13:48:15Z</dcterms:modified>
</cp:coreProperties>
</file>